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8" r:id="rId40"/>
    <p:sldId id="306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18288000" cy="10287000"/>
  <p:notesSz cx="6858000" cy="9144000"/>
  <p:embeddedFontLst>
    <p:embeddedFont>
      <p:font typeface="DM Sans" pitchFamily="2" charset="0"/>
      <p:regular r:id="rId49"/>
    </p:embeddedFont>
    <p:embeddedFont>
      <p:font typeface="DM Sans Bold" charset="0"/>
      <p:regular r:id="rId50"/>
    </p:embeddedFont>
    <p:embeddedFont>
      <p:font typeface="DM Sans Italics" panose="020B0604020202020204" charset="0"/>
      <p:regular r:id="rId51"/>
    </p:embeddedFont>
    <p:embeddedFont>
      <p:font typeface="Montserrat Bold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75.png"/><Relationship Id="rId4" Type="http://schemas.openxmlformats.org/officeDocument/2006/relationships/image" Target="../media/image21.pn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5.png"/><Relationship Id="rId10" Type="http://schemas.openxmlformats.org/officeDocument/2006/relationships/image" Target="../media/image76.png"/><Relationship Id="rId4" Type="http://schemas.openxmlformats.org/officeDocument/2006/relationships/image" Target="../media/image21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5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21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sv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sv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83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sv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88.png"/><Relationship Id="rId4" Type="http://schemas.openxmlformats.org/officeDocument/2006/relationships/image" Target="../media/image21.png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91.png"/><Relationship Id="rId4" Type="http://schemas.openxmlformats.org/officeDocument/2006/relationships/image" Target="../media/image21.pn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94.png"/><Relationship Id="rId5" Type="http://schemas.openxmlformats.org/officeDocument/2006/relationships/image" Target="../media/image5.png"/><Relationship Id="rId10" Type="http://schemas.openxmlformats.org/officeDocument/2006/relationships/image" Target="../media/image93.png"/><Relationship Id="rId4" Type="http://schemas.openxmlformats.org/officeDocument/2006/relationships/image" Target="../media/image21.png"/><Relationship Id="rId9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96.png"/><Relationship Id="rId4" Type="http://schemas.openxmlformats.org/officeDocument/2006/relationships/image" Target="../media/image21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sv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sv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sv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sv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sv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sv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111.png"/><Relationship Id="rId4" Type="http://schemas.openxmlformats.org/officeDocument/2006/relationships/image" Target="../media/image21.png"/><Relationship Id="rId9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sv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115.png"/><Relationship Id="rId5" Type="http://schemas.openxmlformats.org/officeDocument/2006/relationships/image" Target="../media/image5.png"/><Relationship Id="rId10" Type="http://schemas.openxmlformats.org/officeDocument/2006/relationships/image" Target="../media/image114.png"/><Relationship Id="rId4" Type="http://schemas.openxmlformats.org/officeDocument/2006/relationships/image" Target="../media/image21.png"/><Relationship Id="rId9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sv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10" Type="http://schemas.openxmlformats.org/officeDocument/2006/relationships/image" Target="../media/image117.png"/><Relationship Id="rId4" Type="http://schemas.openxmlformats.org/officeDocument/2006/relationships/image" Target="../media/image21.png"/><Relationship Id="rId9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.sv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29411" y="1543050"/>
            <a:ext cx="3301334" cy="3301334"/>
          </a:xfrm>
          <a:custGeom>
            <a:avLst/>
            <a:gdLst/>
            <a:ahLst/>
            <a:cxnLst/>
            <a:rect l="l" t="t" r="r" b="b"/>
            <a:pathLst>
              <a:path w="3301334" h="3301334">
                <a:moveTo>
                  <a:pt x="3301334" y="0"/>
                </a:moveTo>
                <a:lnTo>
                  <a:pt x="0" y="0"/>
                </a:lnTo>
                <a:lnTo>
                  <a:pt x="0" y="3301334"/>
                </a:lnTo>
                <a:lnTo>
                  <a:pt x="3301334" y="3301334"/>
                </a:lnTo>
                <a:lnTo>
                  <a:pt x="330133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02729" y="2811764"/>
            <a:ext cx="6388227" cy="8229600"/>
          </a:xfrm>
          <a:custGeom>
            <a:avLst/>
            <a:gdLst/>
            <a:ahLst/>
            <a:cxnLst/>
            <a:rect l="l" t="t" r="r" b="b"/>
            <a:pathLst>
              <a:path w="6388227" h="8229600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55869" y="4302257"/>
            <a:ext cx="14927311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PENGENALAN OBJEK UNTUK PEMBELAJARAN ANAK - ANAK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11946" y="6355064"/>
            <a:ext cx="821515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Gabriel Advent Batan - 205314096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84682" y="51435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6">
            <a:extLst>
              <a:ext uri="{FF2B5EF4-FFF2-40B4-BE49-F238E27FC236}">
                <a16:creationId xmlns:a16="http://schemas.microsoft.com/office/drawing/2014/main" id="{9F0A966A-6DCB-5CA0-A029-BCD297D1E150}"/>
              </a:ext>
            </a:extLst>
          </p:cNvPr>
          <p:cNvSpPr/>
          <p:nvPr/>
        </p:nvSpPr>
        <p:spPr>
          <a:xfrm>
            <a:off x="-7678462" y="1886811"/>
            <a:ext cx="6774698" cy="6241190"/>
          </a:xfrm>
          <a:custGeom>
            <a:avLst/>
            <a:gdLst/>
            <a:ahLst/>
            <a:cxnLst/>
            <a:rect l="l" t="t" r="r" b="b"/>
            <a:pathLst>
              <a:path w="6774698" h="6241190">
                <a:moveTo>
                  <a:pt x="0" y="0"/>
                </a:moveTo>
                <a:lnTo>
                  <a:pt x="6774698" y="0"/>
                </a:lnTo>
                <a:lnTo>
                  <a:pt x="6774698" y="6241190"/>
                </a:lnTo>
                <a:lnTo>
                  <a:pt x="0" y="6241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20418" y="5367611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98107" y="4569069"/>
            <a:ext cx="8768907" cy="3986760"/>
          </a:xfrm>
          <a:custGeom>
            <a:avLst/>
            <a:gdLst/>
            <a:ahLst/>
            <a:cxnLst/>
            <a:rect l="l" t="t" r="r" b="b"/>
            <a:pathLst>
              <a:path w="8768907" h="3986760">
                <a:moveTo>
                  <a:pt x="0" y="0"/>
                </a:moveTo>
                <a:lnTo>
                  <a:pt x="8768907" y="0"/>
                </a:lnTo>
                <a:lnTo>
                  <a:pt x="8768907" y="3986760"/>
                </a:lnTo>
                <a:lnTo>
                  <a:pt x="0" y="398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2351678"/>
            <a:ext cx="771546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YOLO VERSI 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602" y="3598390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YOLOv8: Backbone, Neck, Head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6602" y="4226974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Backbone (CSPDarknet53 modif): mengekstraksi fitur dan mengurangi dimensi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6602" y="5788876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Neck: Menyusun Kembali hasil ekstraksi dan melibatkan pooling layer untuk pengurangan dimensi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602" y="7350777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Head: Mengklasifikasi / mendeteksi dari fitur – fitur yang disusun neck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02998" y="8546304"/>
            <a:ext cx="315912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</a:rPr>
              <a:t>Ilustrasi Arsitektur YOLOv8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2C4877E6-43AA-D5C1-E035-0029406F6C83}"/>
              </a:ext>
            </a:extLst>
          </p:cNvPr>
          <p:cNvSpPr/>
          <p:nvPr/>
        </p:nvSpPr>
        <p:spPr>
          <a:xfrm>
            <a:off x="-9606275" y="1864578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7951A956-A192-FB23-8C76-3EA21BC73DB4}"/>
              </a:ext>
            </a:extLst>
          </p:cNvPr>
          <p:cNvSpPr/>
          <p:nvPr/>
        </p:nvSpPr>
        <p:spPr>
          <a:xfrm>
            <a:off x="-8554516" y="7753487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FB156372-E13E-AE9F-DCBA-5AD58637DD43}"/>
              </a:ext>
            </a:extLst>
          </p:cNvPr>
          <p:cNvSpPr/>
          <p:nvPr/>
        </p:nvSpPr>
        <p:spPr>
          <a:xfrm>
            <a:off x="20227016" y="7574235"/>
            <a:ext cx="3672648" cy="1438769"/>
          </a:xfrm>
          <a:custGeom>
            <a:avLst/>
            <a:gdLst/>
            <a:ahLst/>
            <a:cxnLst/>
            <a:rect l="l" t="t" r="r" b="b"/>
            <a:pathLst>
              <a:path w="3672648" h="1438769">
                <a:moveTo>
                  <a:pt x="0" y="0"/>
                </a:moveTo>
                <a:lnTo>
                  <a:pt x="3672648" y="0"/>
                </a:lnTo>
                <a:lnTo>
                  <a:pt x="3672648" y="1438769"/>
                </a:lnTo>
                <a:lnTo>
                  <a:pt x="0" y="1438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2159711" y="-633135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57498" y="5756685"/>
            <a:ext cx="1886198" cy="1405218"/>
          </a:xfrm>
          <a:custGeom>
            <a:avLst/>
            <a:gdLst/>
            <a:ahLst/>
            <a:cxnLst/>
            <a:rect l="l" t="t" r="r" b="b"/>
            <a:pathLst>
              <a:path w="1886198" h="1405218">
                <a:moveTo>
                  <a:pt x="0" y="0"/>
                </a:moveTo>
                <a:lnTo>
                  <a:pt x="1886198" y="0"/>
                </a:lnTo>
                <a:lnTo>
                  <a:pt x="1886198" y="1405217"/>
                </a:lnTo>
                <a:lnTo>
                  <a:pt x="0" y="140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053097" y="8933974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26729" y="-480302"/>
            <a:ext cx="960604" cy="9606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21145" y="242940"/>
            <a:ext cx="4723008" cy="4610837"/>
          </a:xfrm>
          <a:custGeom>
            <a:avLst/>
            <a:gdLst/>
            <a:ahLst/>
            <a:cxnLst/>
            <a:rect l="l" t="t" r="r" b="b"/>
            <a:pathLst>
              <a:path w="4723008" h="4610837">
                <a:moveTo>
                  <a:pt x="0" y="0"/>
                </a:moveTo>
                <a:lnTo>
                  <a:pt x="4723009" y="0"/>
                </a:lnTo>
                <a:lnTo>
                  <a:pt x="4723009" y="4610837"/>
                </a:lnTo>
                <a:lnTo>
                  <a:pt x="0" y="4610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98107" y="3773953"/>
            <a:ext cx="8249183" cy="3965464"/>
          </a:xfrm>
          <a:custGeom>
            <a:avLst/>
            <a:gdLst/>
            <a:ahLst/>
            <a:cxnLst/>
            <a:rect l="l" t="t" r="r" b="b"/>
            <a:pathLst>
              <a:path w="8249183" h="3965464">
                <a:moveTo>
                  <a:pt x="0" y="0"/>
                </a:moveTo>
                <a:lnTo>
                  <a:pt x="8249182" y="0"/>
                </a:lnTo>
                <a:lnTo>
                  <a:pt x="8249182" y="3965464"/>
                </a:lnTo>
                <a:lnTo>
                  <a:pt x="0" y="3965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046442" y="7474528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03683" y="4213357"/>
            <a:ext cx="608969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ROBOFLOW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285742"/>
            <a:ext cx="7639659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Roboflow adalah platform yang dapat digunakan untuk mengorganisir dataset, anotasi, pelatihan, dan menerapkan hasil pelatihan</a:t>
            </a: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D82976DE-1812-60EB-63EF-1E7AD49478D2}"/>
              </a:ext>
            </a:extLst>
          </p:cNvPr>
          <p:cNvSpPr/>
          <p:nvPr/>
        </p:nvSpPr>
        <p:spPr>
          <a:xfrm>
            <a:off x="-6185747" y="3122377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B6829000-1E72-E668-2745-6C83E3147490}"/>
              </a:ext>
            </a:extLst>
          </p:cNvPr>
          <p:cNvSpPr/>
          <p:nvPr/>
        </p:nvSpPr>
        <p:spPr>
          <a:xfrm>
            <a:off x="19106053" y="3299150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752809" y="2801731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74872" y="2801731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376420"/>
            <a:ext cx="6839886" cy="14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CONFUSION MATRIX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2648" y="9360248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9414" y="1366890"/>
            <a:ext cx="6839886" cy="143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>
                <a:solidFill>
                  <a:srgbClr val="6C8910"/>
                </a:solidFill>
                <a:latin typeface="Montserrat Bold"/>
              </a:rPr>
              <a:t>MEAN AVERAGE PRECISION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0080" y="6860306"/>
            <a:ext cx="663983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Confusion matrix adalah tabel yang digunakan untuk mengevaluasi hasil pemodelan pada klasifikasi dataset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51557" y="6972130"/>
            <a:ext cx="6215014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mAP mengukur model dalam identifikasi objek dengan akurasi yang tinggi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51557" y="8512506"/>
            <a:ext cx="621501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D4E5B"/>
                </a:solidFill>
                <a:latin typeface="DM Sans"/>
              </a:rPr>
              <a:t>Nilai precision dan recall akan dihitung AP tiap kelas kemudian AP akan dirata-ratakan dan menjadi nilai mAP</a:t>
            </a:r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45138D70-8C4C-5B06-B8DE-D1CE0C58437A}"/>
              </a:ext>
            </a:extLst>
          </p:cNvPr>
          <p:cNvSpPr/>
          <p:nvPr/>
        </p:nvSpPr>
        <p:spPr>
          <a:xfrm>
            <a:off x="9017388" y="10514236"/>
            <a:ext cx="8249183" cy="3965464"/>
          </a:xfrm>
          <a:custGeom>
            <a:avLst/>
            <a:gdLst/>
            <a:ahLst/>
            <a:cxnLst/>
            <a:rect l="l" t="t" r="r" b="b"/>
            <a:pathLst>
              <a:path w="8249183" h="3965464">
                <a:moveTo>
                  <a:pt x="0" y="0"/>
                </a:moveTo>
                <a:lnTo>
                  <a:pt x="8249182" y="0"/>
                </a:lnTo>
                <a:lnTo>
                  <a:pt x="8249182" y="3965464"/>
                </a:lnTo>
                <a:lnTo>
                  <a:pt x="0" y="39654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175662" y="3609789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70764">
            <a:off x="-1163956" y="2034726"/>
            <a:ext cx="7523599" cy="4927958"/>
          </a:xfrm>
          <a:custGeom>
            <a:avLst/>
            <a:gdLst/>
            <a:ahLst/>
            <a:cxnLst/>
            <a:rect l="l" t="t" r="r" b="b"/>
            <a:pathLst>
              <a:path w="7523599" h="4927958">
                <a:moveTo>
                  <a:pt x="0" y="0"/>
                </a:moveTo>
                <a:lnTo>
                  <a:pt x="7523599" y="0"/>
                </a:lnTo>
                <a:lnTo>
                  <a:pt x="7523599" y="4927957"/>
                </a:lnTo>
                <a:lnTo>
                  <a:pt x="0" y="4927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78163" y="2879671"/>
            <a:ext cx="683988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SKALA LIKERT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26936" y="7716244"/>
            <a:ext cx="74341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Sebuah skala pengukuran kemampuan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6486" y="8300454"/>
            <a:ext cx="66150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Tujuan: melihat tingkat persetujuan</a:t>
            </a: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83620D22-2F29-48F3-4676-4F647FFC4587}"/>
              </a:ext>
            </a:extLst>
          </p:cNvPr>
          <p:cNvSpPr/>
          <p:nvPr/>
        </p:nvSpPr>
        <p:spPr>
          <a:xfrm>
            <a:off x="751482" y="10775760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880F0B28-E929-F5B9-4194-CB1ADC6692B6}"/>
              </a:ext>
            </a:extLst>
          </p:cNvPr>
          <p:cNvSpPr/>
          <p:nvPr/>
        </p:nvSpPr>
        <p:spPr>
          <a:xfrm>
            <a:off x="6755667" y="11107470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5"/>
                </a:lnTo>
                <a:lnTo>
                  <a:pt x="0" y="3202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0F7E82DB-4F8D-E096-B1B5-3EE49B87B5CF}"/>
              </a:ext>
            </a:extLst>
          </p:cNvPr>
          <p:cNvSpPr/>
          <p:nvPr/>
        </p:nvSpPr>
        <p:spPr>
          <a:xfrm>
            <a:off x="12525351" y="12708717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17539" y="6293867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502978" y="6309224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5"/>
                </a:lnTo>
                <a:lnTo>
                  <a:pt x="0" y="3202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4911" y="8190620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VALIDITAS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3729" y="4306745"/>
            <a:ext cx="487963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Alat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ukur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valid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jika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</a:p>
          <a:p>
            <a:pPr algn="ctr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rHitung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&gt;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rTabel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49206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RELIABILITAS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8411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USABILITY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4156" y="3811512"/>
            <a:ext cx="505609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Dilakukan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kepada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alat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ukur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8164" y="2765371"/>
            <a:ext cx="405060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Corellate Bivariate Pearson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00630" y="2765371"/>
            <a:ext cx="272408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Cronbach’s Alpha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33642" y="2763762"/>
            <a:ext cx="156571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Kegunaan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70059" y="3840087"/>
            <a:ext cx="50560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untuk melihat tingkat konsisten alat ukur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70059" y="4773404"/>
            <a:ext cx="50560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yang dilakukan setelah melakukan validitas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69104" y="3811512"/>
            <a:ext cx="582235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kemampuan produk sejauh mana produk dapat dipahami dan dipelajari oleh pengguna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44911" y="5716247"/>
            <a:ext cx="5822350" cy="163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Understandability: Dipahami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Learnability : Dipelajari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Operability : Dioperasikan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Attractiveness : Menarik</a:t>
            </a: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94320AA4-AA7B-3144-ADD1-CBAA12DFCD57}"/>
              </a:ext>
            </a:extLst>
          </p:cNvPr>
          <p:cNvSpPr/>
          <p:nvPr/>
        </p:nvSpPr>
        <p:spPr>
          <a:xfrm>
            <a:off x="5504558" y="-4506349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1CA21034-ADAC-CBB1-3F43-FC040722C47A}"/>
              </a:ext>
            </a:extLst>
          </p:cNvPr>
          <p:cNvSpPr txBox="1"/>
          <p:nvPr/>
        </p:nvSpPr>
        <p:spPr>
          <a:xfrm>
            <a:off x="517539" y="5814647"/>
            <a:ext cx="505609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Persamaan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1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AE9375F2-32E7-4B06-D52F-2EC80BE22653}"/>
              </a:ext>
            </a:extLst>
          </p:cNvPr>
          <p:cNvSpPr txBox="1"/>
          <p:nvPr/>
        </p:nvSpPr>
        <p:spPr>
          <a:xfrm>
            <a:off x="12244911" y="7705690"/>
            <a:ext cx="505609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Persamaan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3</a:t>
            </a: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E8570892-0C67-366E-16A1-2451D33E3BB8}"/>
              </a:ext>
            </a:extLst>
          </p:cNvPr>
          <p:cNvSpPr txBox="1"/>
          <p:nvPr/>
        </p:nvSpPr>
        <p:spPr>
          <a:xfrm>
            <a:off x="6509419" y="5886634"/>
            <a:ext cx="505609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Persamaan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52378" y="661627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84958" y="2386377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6" y="0"/>
                </a:lnTo>
                <a:lnTo>
                  <a:pt x="7991166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715251" y="4423216"/>
            <a:ext cx="8411363" cy="3747979"/>
          </a:xfrm>
          <a:custGeom>
            <a:avLst/>
            <a:gdLst/>
            <a:ahLst/>
            <a:cxnLst/>
            <a:rect l="l" t="t" r="r" b="b"/>
            <a:pathLst>
              <a:path w="8411363" h="3747979">
                <a:moveTo>
                  <a:pt x="0" y="0"/>
                </a:moveTo>
                <a:lnTo>
                  <a:pt x="8411363" y="0"/>
                </a:lnTo>
                <a:lnTo>
                  <a:pt x="8411363" y="3747979"/>
                </a:lnTo>
                <a:lnTo>
                  <a:pt x="0" y="3747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6124" y="1994513"/>
            <a:ext cx="8650490" cy="20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FLOWCHART PENELITIAN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572070"/>
            <a:ext cx="6696871" cy="5859762"/>
          </a:xfrm>
          <a:custGeom>
            <a:avLst/>
            <a:gdLst/>
            <a:ahLst/>
            <a:cxnLst/>
            <a:rect l="l" t="t" r="r" b="b"/>
            <a:pathLst>
              <a:path w="6696871" h="5859762">
                <a:moveTo>
                  <a:pt x="0" y="0"/>
                </a:moveTo>
                <a:lnTo>
                  <a:pt x="6696871" y="0"/>
                </a:lnTo>
                <a:lnTo>
                  <a:pt x="6696871" y="5859762"/>
                </a:lnTo>
                <a:lnTo>
                  <a:pt x="0" y="5859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96242">
            <a:off x="14444438" y="248368"/>
            <a:ext cx="4200975" cy="3187490"/>
          </a:xfrm>
          <a:custGeom>
            <a:avLst/>
            <a:gdLst/>
            <a:ahLst/>
            <a:cxnLst/>
            <a:rect l="l" t="t" r="r" b="b"/>
            <a:pathLst>
              <a:path w="4200975" h="3187490">
                <a:moveTo>
                  <a:pt x="0" y="0"/>
                </a:moveTo>
                <a:lnTo>
                  <a:pt x="4200974" y="0"/>
                </a:lnTo>
                <a:lnTo>
                  <a:pt x="4200974" y="3187490"/>
                </a:lnTo>
                <a:lnTo>
                  <a:pt x="0" y="318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80242" y="5266685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Pemilihan objek ini karena ada di sekitar sehingga mempermudah proses ekplorasi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7138797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Gambar diambil secara random dari internet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7843581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 gambar 200/kelas › 1200 gambar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0242" y="6434013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Mobil, Handphone, Tas, Orang, Jam, Sepatu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652816" y="1690961"/>
            <a:ext cx="12982368" cy="1965998"/>
          </a:xfrm>
          <a:custGeom>
            <a:avLst/>
            <a:gdLst/>
            <a:ahLst/>
            <a:cxnLst/>
            <a:rect l="l" t="t" r="r" b="b"/>
            <a:pathLst>
              <a:path w="12982368" h="1965998">
                <a:moveTo>
                  <a:pt x="0" y="0"/>
                </a:moveTo>
                <a:lnTo>
                  <a:pt x="12982368" y="0"/>
                </a:lnTo>
                <a:lnTo>
                  <a:pt x="12982368" y="1965999"/>
                </a:lnTo>
                <a:lnTo>
                  <a:pt x="0" y="196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185883" y="0"/>
            <a:ext cx="6371765" cy="4985906"/>
          </a:xfrm>
          <a:custGeom>
            <a:avLst/>
            <a:gdLst/>
            <a:ahLst/>
            <a:cxnLst/>
            <a:rect l="l" t="t" r="r" b="b"/>
            <a:pathLst>
              <a:path w="6371765" h="4985906">
                <a:moveTo>
                  <a:pt x="0" y="0"/>
                </a:moveTo>
                <a:lnTo>
                  <a:pt x="6371766" y="0"/>
                </a:lnTo>
                <a:lnTo>
                  <a:pt x="6371766" y="4985906"/>
                </a:lnTo>
                <a:lnTo>
                  <a:pt x="0" y="498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650007" y="7150586"/>
            <a:ext cx="8177372" cy="2669121"/>
          </a:xfrm>
          <a:custGeom>
            <a:avLst/>
            <a:gdLst/>
            <a:ahLst/>
            <a:cxnLst/>
            <a:rect l="l" t="t" r="r" b="b"/>
            <a:pathLst>
              <a:path w="8177372" h="2669121">
                <a:moveTo>
                  <a:pt x="0" y="0"/>
                </a:moveTo>
                <a:lnTo>
                  <a:pt x="8177372" y="0"/>
                </a:lnTo>
                <a:lnTo>
                  <a:pt x="8177372" y="2669121"/>
                </a:lnTo>
                <a:lnTo>
                  <a:pt x="0" y="2669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89126" y="3787803"/>
            <a:ext cx="7301819" cy="3136486"/>
          </a:xfrm>
          <a:custGeom>
            <a:avLst/>
            <a:gdLst/>
            <a:ahLst/>
            <a:cxnLst/>
            <a:rect l="l" t="t" r="r" b="b"/>
            <a:pathLst>
              <a:path w="7301819" h="3136486">
                <a:moveTo>
                  <a:pt x="0" y="0"/>
                </a:moveTo>
                <a:lnTo>
                  <a:pt x="7301819" y="0"/>
                </a:lnTo>
                <a:lnTo>
                  <a:pt x="7301819" y="3136486"/>
                </a:lnTo>
                <a:lnTo>
                  <a:pt x="0" y="3136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LABELING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4804775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Pada tahap dataset akan dibuat bounding box menggunakan tools Roboflow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0242" y="5981446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Bounding box ini berguna untuk menentukan objek-objek dalam sebuah gambar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113654" y="849316"/>
            <a:ext cx="3984908" cy="3964984"/>
          </a:xfrm>
          <a:custGeom>
            <a:avLst/>
            <a:gdLst/>
            <a:ahLst/>
            <a:cxnLst/>
            <a:rect l="l" t="t" r="r" b="b"/>
            <a:pathLst>
              <a:path w="3984908" h="3964984">
                <a:moveTo>
                  <a:pt x="0" y="0"/>
                </a:moveTo>
                <a:lnTo>
                  <a:pt x="3984908" y="0"/>
                </a:lnTo>
                <a:lnTo>
                  <a:pt x="3984908" y="3964984"/>
                </a:lnTo>
                <a:lnTo>
                  <a:pt x="0" y="3964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475617" y="1992079"/>
            <a:ext cx="4853700" cy="3288879"/>
          </a:xfrm>
          <a:custGeom>
            <a:avLst/>
            <a:gdLst/>
            <a:ahLst/>
            <a:cxnLst/>
            <a:rect l="l" t="t" r="r" b="b"/>
            <a:pathLst>
              <a:path w="4853700" h="3288879">
                <a:moveTo>
                  <a:pt x="0" y="0"/>
                </a:moveTo>
                <a:lnTo>
                  <a:pt x="4853700" y="0"/>
                </a:lnTo>
                <a:lnTo>
                  <a:pt x="4853700" y="3288880"/>
                </a:lnTo>
                <a:lnTo>
                  <a:pt x="0" y="328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7539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5442851"/>
            <a:ext cx="3850135" cy="3815449"/>
          </a:xfrm>
          <a:custGeom>
            <a:avLst/>
            <a:gdLst/>
            <a:ahLst/>
            <a:cxnLst/>
            <a:rect l="l" t="t" r="r" b="b"/>
            <a:pathLst>
              <a:path w="3850135" h="3815449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33" t="-121830" r="-7527" b="-67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RESIZE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5133975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Resize dilakukan agar gambar mempunyai ukuran yang sama Ketika masuk ke dalam pelatihan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6736933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Ukuran yang akan digunakan : 416x416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054955" y="1632736"/>
            <a:ext cx="3850135" cy="3815449"/>
          </a:xfrm>
          <a:custGeom>
            <a:avLst/>
            <a:gdLst/>
            <a:ahLst/>
            <a:cxnLst/>
            <a:rect l="l" t="t" r="r" b="b"/>
            <a:pathLst>
              <a:path w="3850135" h="3815449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33" t="-121830" r="-7527" b="-674"/>
            </a:stretch>
          </a:blipFill>
        </p:spPr>
      </p:sp>
      <p:sp>
        <p:nvSpPr>
          <p:cNvPr id="12" name="Freeform 12"/>
          <p:cNvSpPr/>
          <p:nvPr/>
        </p:nvSpPr>
        <p:spPr>
          <a:xfrm rot="-1685748">
            <a:off x="14251066" y="462812"/>
            <a:ext cx="4232189" cy="3914775"/>
          </a:xfrm>
          <a:custGeom>
            <a:avLst/>
            <a:gdLst/>
            <a:ahLst/>
            <a:cxnLst/>
            <a:rect l="l" t="t" r="r" b="b"/>
            <a:pathLst>
              <a:path w="4232189" h="3914775">
                <a:moveTo>
                  <a:pt x="0" y="0"/>
                </a:moveTo>
                <a:lnTo>
                  <a:pt x="4232189" y="0"/>
                </a:lnTo>
                <a:lnTo>
                  <a:pt x="4232189" y="3914775"/>
                </a:lnTo>
                <a:lnTo>
                  <a:pt x="0" y="391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5696874"/>
            <a:ext cx="3810115" cy="3810115"/>
          </a:xfrm>
          <a:custGeom>
            <a:avLst/>
            <a:gdLst/>
            <a:ahLst/>
            <a:cxnLst/>
            <a:rect l="l" t="t" r="r" b="b"/>
            <a:pathLst>
              <a:path w="3810115" h="3810115">
                <a:moveTo>
                  <a:pt x="0" y="0"/>
                </a:moveTo>
                <a:lnTo>
                  <a:pt x="3810114" y="0"/>
                </a:lnTo>
                <a:lnTo>
                  <a:pt x="3810114" y="3810115"/>
                </a:lnTo>
                <a:lnTo>
                  <a:pt x="0" y="3810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133975"/>
            <a:ext cx="811530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Grayscale (Hitam putih gambar)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Exposure (Kecerahan gambar)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Rotasi (10)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Flip (Horizontal)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ED1005A4-D78A-3F3B-8684-5B36305AAA36}"/>
              </a:ext>
            </a:extLst>
          </p:cNvPr>
          <p:cNvSpPr/>
          <p:nvPr/>
        </p:nvSpPr>
        <p:spPr>
          <a:xfrm>
            <a:off x="1048139" y="10691031"/>
            <a:ext cx="7834308" cy="2511834"/>
          </a:xfrm>
          <a:custGeom>
            <a:avLst/>
            <a:gdLst/>
            <a:ahLst/>
            <a:cxnLst/>
            <a:rect l="l" t="t" r="r" b="b"/>
            <a:pathLst>
              <a:path w="7834308" h="2511834">
                <a:moveTo>
                  <a:pt x="0" y="0"/>
                </a:moveTo>
                <a:lnTo>
                  <a:pt x="7834308" y="0"/>
                </a:lnTo>
                <a:lnTo>
                  <a:pt x="7834308" y="2511834"/>
                </a:lnTo>
                <a:lnTo>
                  <a:pt x="0" y="2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4682" y="514350"/>
            <a:ext cx="1049070" cy="1028700"/>
          </a:xfrm>
          <a:custGeom>
            <a:avLst/>
            <a:gdLst/>
            <a:ahLst/>
            <a:cxnLst/>
            <a:rect l="l" t="t" r="r" b="b"/>
            <a:pathLst>
              <a:path w="1049070" h="1028700">
                <a:moveTo>
                  <a:pt x="0" y="0"/>
                </a:moveTo>
                <a:lnTo>
                  <a:pt x="1049070" y="0"/>
                </a:lnTo>
                <a:lnTo>
                  <a:pt x="104907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640004" y="-1591506"/>
            <a:ext cx="12044113" cy="11878506"/>
          </a:xfrm>
          <a:custGeom>
            <a:avLst/>
            <a:gdLst/>
            <a:ahLst/>
            <a:cxnLst/>
            <a:rect l="l" t="t" r="r" b="b"/>
            <a:pathLst>
              <a:path w="12044113" h="11878506">
                <a:moveTo>
                  <a:pt x="0" y="0"/>
                </a:moveTo>
                <a:lnTo>
                  <a:pt x="12044113" y="0"/>
                </a:lnTo>
                <a:lnTo>
                  <a:pt x="12044113" y="11878506"/>
                </a:lnTo>
                <a:lnTo>
                  <a:pt x="0" y="1187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9411" y="742950"/>
            <a:ext cx="6774698" cy="6241190"/>
          </a:xfrm>
          <a:custGeom>
            <a:avLst/>
            <a:gdLst/>
            <a:ahLst/>
            <a:cxnLst/>
            <a:rect l="l" t="t" r="r" b="b"/>
            <a:pathLst>
              <a:path w="6774698" h="6241190">
                <a:moveTo>
                  <a:pt x="0" y="0"/>
                </a:moveTo>
                <a:lnTo>
                  <a:pt x="6774698" y="0"/>
                </a:lnTo>
                <a:lnTo>
                  <a:pt x="6774698" y="6241190"/>
                </a:lnTo>
                <a:lnTo>
                  <a:pt x="0" y="624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55869" y="2164816"/>
            <a:ext cx="14927311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OUTLINE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96737" y="742950"/>
            <a:ext cx="652411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Universitas Sanata Dharma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19433" y="3313394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Pendahuluan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9433" y="4460743"/>
            <a:ext cx="6836847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Tinjauan Pustaka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19433" y="560809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Metodologi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19433" y="675544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Pembahasan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19433" y="7902793"/>
            <a:ext cx="7470989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Diskusi &amp; Penutup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538082">
            <a:off x="12939879" y="-389866"/>
            <a:ext cx="6332458" cy="6324543"/>
          </a:xfrm>
          <a:custGeom>
            <a:avLst/>
            <a:gdLst/>
            <a:ahLst/>
            <a:cxnLst/>
            <a:rect l="l" t="t" r="r" b="b"/>
            <a:pathLst>
              <a:path w="6332458" h="6324543">
                <a:moveTo>
                  <a:pt x="0" y="0"/>
                </a:moveTo>
                <a:lnTo>
                  <a:pt x="6332458" y="0"/>
                </a:lnTo>
                <a:lnTo>
                  <a:pt x="6332458" y="6324543"/>
                </a:lnTo>
                <a:lnTo>
                  <a:pt x="0" y="6324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5610159"/>
            <a:ext cx="7834308" cy="2511834"/>
          </a:xfrm>
          <a:custGeom>
            <a:avLst/>
            <a:gdLst/>
            <a:ahLst/>
            <a:cxnLst/>
            <a:rect l="l" t="t" r="r" b="b"/>
            <a:pathLst>
              <a:path w="7834308" h="2511834">
                <a:moveTo>
                  <a:pt x="0" y="0"/>
                </a:moveTo>
                <a:lnTo>
                  <a:pt x="7834308" y="0"/>
                </a:lnTo>
                <a:lnTo>
                  <a:pt x="7834308" y="2511834"/>
                </a:lnTo>
                <a:lnTo>
                  <a:pt x="0" y="2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 SPLIT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5600634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Dataset akan dibagi menjadi 3 bagian dengan perbandingan 70:20:10</a:t>
            </a:r>
          </a:p>
        </p:txBody>
      </p:sp>
      <p:sp>
        <p:nvSpPr>
          <p:cNvPr id="16" name="Freeform 16"/>
          <p:cNvSpPr/>
          <p:nvPr/>
        </p:nvSpPr>
        <p:spPr>
          <a:xfrm>
            <a:off x="343007" y="0"/>
            <a:ext cx="4284927" cy="4333681"/>
          </a:xfrm>
          <a:custGeom>
            <a:avLst/>
            <a:gdLst/>
            <a:ahLst/>
            <a:cxnLst/>
            <a:rect l="l" t="t" r="r" b="b"/>
            <a:pathLst>
              <a:path w="4284927" h="4333681">
                <a:moveTo>
                  <a:pt x="0" y="0"/>
                </a:moveTo>
                <a:lnTo>
                  <a:pt x="4284927" y="0"/>
                </a:lnTo>
                <a:lnTo>
                  <a:pt x="4284927" y="4333681"/>
                </a:lnTo>
                <a:lnTo>
                  <a:pt x="0" y="4333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C331B71A-7143-8FEE-447A-B3000168A20F}"/>
              </a:ext>
            </a:extLst>
          </p:cNvPr>
          <p:cNvSpPr/>
          <p:nvPr/>
        </p:nvSpPr>
        <p:spPr>
          <a:xfrm>
            <a:off x="1160834" y="-4260389"/>
            <a:ext cx="7085558" cy="3924977"/>
          </a:xfrm>
          <a:custGeom>
            <a:avLst/>
            <a:gdLst/>
            <a:ahLst/>
            <a:cxnLst/>
            <a:rect l="l" t="t" r="r" b="b"/>
            <a:pathLst>
              <a:path w="7085558" h="3924977">
                <a:moveTo>
                  <a:pt x="0" y="0"/>
                </a:moveTo>
                <a:lnTo>
                  <a:pt x="7085558" y="0"/>
                </a:lnTo>
                <a:lnTo>
                  <a:pt x="7085558" y="3924977"/>
                </a:lnTo>
                <a:lnTo>
                  <a:pt x="0" y="39249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19" t="-3327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12549" y="4114329"/>
            <a:ext cx="7085558" cy="3924977"/>
          </a:xfrm>
          <a:custGeom>
            <a:avLst/>
            <a:gdLst/>
            <a:ahLst/>
            <a:cxnLst/>
            <a:rect l="l" t="t" r="r" b="b"/>
            <a:pathLst>
              <a:path w="7085558" h="3924977">
                <a:moveTo>
                  <a:pt x="0" y="0"/>
                </a:moveTo>
                <a:lnTo>
                  <a:pt x="7085558" y="0"/>
                </a:lnTo>
                <a:lnTo>
                  <a:pt x="7085558" y="3924977"/>
                </a:lnTo>
                <a:lnTo>
                  <a:pt x="0" y="3924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9" t="-332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16190" y="1408644"/>
            <a:ext cx="4498953" cy="4668174"/>
          </a:xfrm>
          <a:custGeom>
            <a:avLst/>
            <a:gdLst/>
            <a:ahLst/>
            <a:cxnLst/>
            <a:rect l="l" t="t" r="r" b="b"/>
            <a:pathLst>
              <a:path w="4498953" h="4668174">
                <a:moveTo>
                  <a:pt x="0" y="0"/>
                </a:moveTo>
                <a:lnTo>
                  <a:pt x="4498953" y="0"/>
                </a:lnTo>
                <a:lnTo>
                  <a:pt x="4498953" y="4668174"/>
                </a:lnTo>
                <a:lnTo>
                  <a:pt x="0" y="4668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4975951"/>
            <a:ext cx="8650490" cy="20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DB341C45-A2B9-6219-5216-E83AFB16E9F2}"/>
              </a:ext>
            </a:extLst>
          </p:cNvPr>
          <p:cNvSpPr/>
          <p:nvPr/>
        </p:nvSpPr>
        <p:spPr>
          <a:xfrm>
            <a:off x="1048139" y="10978764"/>
            <a:ext cx="7834308" cy="2511834"/>
          </a:xfrm>
          <a:custGeom>
            <a:avLst/>
            <a:gdLst/>
            <a:ahLst/>
            <a:cxnLst/>
            <a:rect l="l" t="t" r="r" b="b"/>
            <a:pathLst>
              <a:path w="7834308" h="2511834">
                <a:moveTo>
                  <a:pt x="0" y="0"/>
                </a:moveTo>
                <a:lnTo>
                  <a:pt x="7834308" y="0"/>
                </a:lnTo>
                <a:lnTo>
                  <a:pt x="7834308" y="2511834"/>
                </a:lnTo>
                <a:lnTo>
                  <a:pt x="0" y="2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27087" y="757290"/>
            <a:ext cx="3677810" cy="3841055"/>
          </a:xfrm>
          <a:custGeom>
            <a:avLst/>
            <a:gdLst/>
            <a:ahLst/>
            <a:cxnLst/>
            <a:rect l="l" t="t" r="r" b="b"/>
            <a:pathLst>
              <a:path w="3677810" h="3841055">
                <a:moveTo>
                  <a:pt x="0" y="0"/>
                </a:moveTo>
                <a:lnTo>
                  <a:pt x="3677810" y="0"/>
                </a:lnTo>
                <a:lnTo>
                  <a:pt x="3677810" y="3841055"/>
                </a:lnTo>
                <a:lnTo>
                  <a:pt x="0" y="3841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32648" y="2334071"/>
            <a:ext cx="14622705" cy="6275577"/>
          </a:xfrm>
          <a:custGeom>
            <a:avLst/>
            <a:gdLst/>
            <a:ahLst/>
            <a:cxnLst/>
            <a:rect l="l" t="t" r="r" b="b"/>
            <a:pathLst>
              <a:path w="14622705" h="6275577">
                <a:moveTo>
                  <a:pt x="0" y="0"/>
                </a:moveTo>
                <a:lnTo>
                  <a:pt x="14622704" y="0"/>
                </a:lnTo>
                <a:lnTo>
                  <a:pt x="14622704" y="6275577"/>
                </a:lnTo>
                <a:lnTo>
                  <a:pt x="0" y="627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5364" y="2156802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5" y="0"/>
                </a:lnTo>
                <a:lnTo>
                  <a:pt x="7991165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56999" y="0"/>
            <a:ext cx="3175851" cy="3211986"/>
          </a:xfrm>
          <a:custGeom>
            <a:avLst/>
            <a:gdLst/>
            <a:ahLst/>
            <a:cxnLst/>
            <a:rect l="l" t="t" r="r" b="b"/>
            <a:pathLst>
              <a:path w="3175851" h="3211986">
                <a:moveTo>
                  <a:pt x="0" y="0"/>
                </a:moveTo>
                <a:lnTo>
                  <a:pt x="3175852" y="0"/>
                </a:lnTo>
                <a:lnTo>
                  <a:pt x="3175852" y="3211986"/>
                </a:lnTo>
                <a:lnTo>
                  <a:pt x="0" y="3211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82187" y="3735581"/>
            <a:ext cx="6034101" cy="4884417"/>
          </a:xfrm>
          <a:custGeom>
            <a:avLst/>
            <a:gdLst/>
            <a:ahLst/>
            <a:cxnLst/>
            <a:rect l="l" t="t" r="r" b="b"/>
            <a:pathLst>
              <a:path w="6034101" h="4884417">
                <a:moveTo>
                  <a:pt x="0" y="0"/>
                </a:moveTo>
                <a:lnTo>
                  <a:pt x="6034101" y="0"/>
                </a:lnTo>
                <a:lnTo>
                  <a:pt x="6034101" y="4884417"/>
                </a:lnTo>
                <a:lnTo>
                  <a:pt x="0" y="4884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08810" y="1758393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SKENARIO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56723" y="0"/>
            <a:ext cx="2876128" cy="2908853"/>
          </a:xfrm>
          <a:custGeom>
            <a:avLst/>
            <a:gdLst/>
            <a:ahLst/>
            <a:cxnLst/>
            <a:rect l="l" t="t" r="r" b="b"/>
            <a:pathLst>
              <a:path w="2876128" h="2908853">
                <a:moveTo>
                  <a:pt x="0" y="0"/>
                </a:moveTo>
                <a:lnTo>
                  <a:pt x="2876128" y="0"/>
                </a:lnTo>
                <a:lnTo>
                  <a:pt x="2876128" y="2908853"/>
                </a:lnTo>
                <a:lnTo>
                  <a:pt x="0" y="2908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8931" y="1750468"/>
            <a:ext cx="7595069" cy="7193856"/>
          </a:xfrm>
          <a:custGeom>
            <a:avLst/>
            <a:gdLst/>
            <a:ahLst/>
            <a:cxnLst/>
            <a:rect l="l" t="t" r="r" b="b"/>
            <a:pathLst>
              <a:path w="7595069" h="7193856">
                <a:moveTo>
                  <a:pt x="0" y="0"/>
                </a:moveTo>
                <a:lnTo>
                  <a:pt x="7595069" y="0"/>
                </a:lnTo>
                <a:lnTo>
                  <a:pt x="7595069" y="7193856"/>
                </a:lnTo>
                <a:lnTo>
                  <a:pt x="0" y="7193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03962" y="4786658"/>
            <a:ext cx="5238112" cy="2381704"/>
          </a:xfrm>
          <a:custGeom>
            <a:avLst/>
            <a:gdLst/>
            <a:ahLst/>
            <a:cxnLst/>
            <a:rect l="l" t="t" r="r" b="b"/>
            <a:pathLst>
              <a:path w="5238112" h="2381704">
                <a:moveTo>
                  <a:pt x="0" y="0"/>
                </a:moveTo>
                <a:lnTo>
                  <a:pt x="5238112" y="0"/>
                </a:lnTo>
                <a:lnTo>
                  <a:pt x="5238112" y="2381704"/>
                </a:lnTo>
                <a:lnTo>
                  <a:pt x="0" y="2381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77057" y="7358862"/>
            <a:ext cx="5717730" cy="2295439"/>
          </a:xfrm>
          <a:custGeom>
            <a:avLst/>
            <a:gdLst/>
            <a:ahLst/>
            <a:cxnLst/>
            <a:rect l="l" t="t" r="r" b="b"/>
            <a:pathLst>
              <a:path w="5717730" h="2295439">
                <a:moveTo>
                  <a:pt x="0" y="0"/>
                </a:moveTo>
                <a:lnTo>
                  <a:pt x="5717730" y="0"/>
                </a:lnTo>
                <a:lnTo>
                  <a:pt x="5717730" y="2295439"/>
                </a:lnTo>
                <a:lnTo>
                  <a:pt x="0" y="2295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08810" y="1665679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1777" y="2716505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Fokus: Orang tua, Guru paud, Masyarakat Umum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11777" y="3649823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Dua kali pengujian: validitas | realibilitas &amp; 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32857" y="2964155"/>
            <a:ext cx="13022286" cy="5541576"/>
          </a:xfrm>
          <a:custGeom>
            <a:avLst/>
            <a:gdLst/>
            <a:ahLst/>
            <a:cxnLst/>
            <a:rect l="l" t="t" r="r" b="b"/>
            <a:pathLst>
              <a:path w="13022286" h="5541576">
                <a:moveTo>
                  <a:pt x="0" y="0"/>
                </a:moveTo>
                <a:lnTo>
                  <a:pt x="13022286" y="0"/>
                </a:lnTo>
                <a:lnTo>
                  <a:pt x="13022286" y="5541576"/>
                </a:lnTo>
                <a:lnTo>
                  <a:pt x="0" y="5541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E69D0CEB-1F37-5FC4-0F1D-305D61A21F46}"/>
              </a:ext>
            </a:extLst>
          </p:cNvPr>
          <p:cNvSpPr/>
          <p:nvPr/>
        </p:nvSpPr>
        <p:spPr>
          <a:xfrm>
            <a:off x="509447" y="-6842274"/>
            <a:ext cx="10479368" cy="4794987"/>
          </a:xfrm>
          <a:custGeom>
            <a:avLst/>
            <a:gdLst/>
            <a:ahLst/>
            <a:cxnLst/>
            <a:rect l="l" t="t" r="r" b="b"/>
            <a:pathLst>
              <a:path w="10479368" h="4794987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4985E5EB-7EC2-FDA5-10C4-D4C94B5D873E}"/>
              </a:ext>
            </a:extLst>
          </p:cNvPr>
          <p:cNvSpPr/>
          <p:nvPr/>
        </p:nvSpPr>
        <p:spPr>
          <a:xfrm>
            <a:off x="11698692" y="-7052004"/>
            <a:ext cx="4675610" cy="5967346"/>
          </a:xfrm>
          <a:custGeom>
            <a:avLst/>
            <a:gdLst/>
            <a:ahLst/>
            <a:cxnLst/>
            <a:rect l="l" t="t" r="r" b="b"/>
            <a:pathLst>
              <a:path w="4675610" h="5967346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8242" y="3500684"/>
            <a:ext cx="10479368" cy="4794987"/>
          </a:xfrm>
          <a:custGeom>
            <a:avLst/>
            <a:gdLst/>
            <a:ahLst/>
            <a:cxnLst/>
            <a:rect l="l" t="t" r="r" b="b"/>
            <a:pathLst>
              <a:path w="10479368" h="4794987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937487" y="3290954"/>
            <a:ext cx="4675610" cy="5967346"/>
          </a:xfrm>
          <a:custGeom>
            <a:avLst/>
            <a:gdLst/>
            <a:ahLst/>
            <a:cxnLst/>
            <a:rect l="l" t="t" r="r" b="b"/>
            <a:pathLst>
              <a:path w="4675610" h="5967346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Labeling / Annotate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5D5EEF87-D552-3CD9-21B7-8FBB14E799F3}"/>
              </a:ext>
            </a:extLst>
          </p:cNvPr>
          <p:cNvSpPr/>
          <p:nvPr/>
        </p:nvSpPr>
        <p:spPr>
          <a:xfrm>
            <a:off x="1228940" y="-6611414"/>
            <a:ext cx="6069453" cy="5630546"/>
          </a:xfrm>
          <a:custGeom>
            <a:avLst/>
            <a:gdLst/>
            <a:ahLst/>
            <a:cxnLst/>
            <a:rect l="l" t="t" r="r" b="b"/>
            <a:pathLst>
              <a:path w="6069453" h="5630546">
                <a:moveTo>
                  <a:pt x="0" y="0"/>
                </a:moveTo>
                <a:lnTo>
                  <a:pt x="6069453" y="0"/>
                </a:lnTo>
                <a:lnTo>
                  <a:pt x="6069453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B12A0C0E-7B50-E0FA-1311-530C4FAC2EE5}"/>
              </a:ext>
            </a:extLst>
          </p:cNvPr>
          <p:cNvSpPr/>
          <p:nvPr/>
        </p:nvSpPr>
        <p:spPr>
          <a:xfrm>
            <a:off x="9527099" y="-6908322"/>
            <a:ext cx="6578183" cy="6224362"/>
          </a:xfrm>
          <a:custGeom>
            <a:avLst/>
            <a:gdLst/>
            <a:ahLst/>
            <a:cxnLst/>
            <a:rect l="l" t="t" r="r" b="b"/>
            <a:pathLst>
              <a:path w="6578183" h="6224362">
                <a:moveTo>
                  <a:pt x="0" y="0"/>
                </a:moveTo>
                <a:lnTo>
                  <a:pt x="6578182" y="0"/>
                </a:lnTo>
                <a:lnTo>
                  <a:pt x="6578182" y="6224362"/>
                </a:lnTo>
                <a:lnTo>
                  <a:pt x="0" y="62243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84028" y="3330846"/>
            <a:ext cx="6069453" cy="5630546"/>
          </a:xfrm>
          <a:custGeom>
            <a:avLst/>
            <a:gdLst/>
            <a:ahLst/>
            <a:cxnLst/>
            <a:rect l="l" t="t" r="r" b="b"/>
            <a:pathLst>
              <a:path w="6069453" h="5630546">
                <a:moveTo>
                  <a:pt x="0" y="0"/>
                </a:moveTo>
                <a:lnTo>
                  <a:pt x="6069453" y="0"/>
                </a:lnTo>
                <a:lnTo>
                  <a:pt x="6069453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82187" y="3033938"/>
            <a:ext cx="6578183" cy="6224362"/>
          </a:xfrm>
          <a:custGeom>
            <a:avLst/>
            <a:gdLst/>
            <a:ahLst/>
            <a:cxnLst/>
            <a:rect l="l" t="t" r="r" b="b"/>
            <a:pathLst>
              <a:path w="6578183" h="6224362">
                <a:moveTo>
                  <a:pt x="0" y="0"/>
                </a:moveTo>
                <a:lnTo>
                  <a:pt x="6578182" y="0"/>
                </a:lnTo>
                <a:lnTo>
                  <a:pt x="6578182" y="6224362"/>
                </a:lnTo>
                <a:lnTo>
                  <a:pt x="0" y="62243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Resize - Augmentasi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B5975646-008C-5198-CAC7-DF905671A4CF}"/>
              </a:ext>
            </a:extLst>
          </p:cNvPr>
          <p:cNvSpPr/>
          <p:nvPr/>
        </p:nvSpPr>
        <p:spPr>
          <a:xfrm>
            <a:off x="789409" y="11231124"/>
            <a:ext cx="10479368" cy="4794987"/>
          </a:xfrm>
          <a:custGeom>
            <a:avLst/>
            <a:gdLst/>
            <a:ahLst/>
            <a:cxnLst/>
            <a:rect l="l" t="t" r="r" b="b"/>
            <a:pathLst>
              <a:path w="10479368" h="4794987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B6AD0C8-CD85-B3FF-9330-34AF0A299D99}"/>
              </a:ext>
            </a:extLst>
          </p:cNvPr>
          <p:cNvSpPr/>
          <p:nvPr/>
        </p:nvSpPr>
        <p:spPr>
          <a:xfrm>
            <a:off x="11978654" y="11021394"/>
            <a:ext cx="4675610" cy="5967346"/>
          </a:xfrm>
          <a:custGeom>
            <a:avLst/>
            <a:gdLst/>
            <a:ahLst/>
            <a:cxnLst/>
            <a:rect l="l" t="t" r="r" b="b"/>
            <a:pathLst>
              <a:path w="4675610" h="5967346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55096" y="1028700"/>
            <a:ext cx="4406820" cy="4456961"/>
          </a:xfrm>
          <a:custGeom>
            <a:avLst/>
            <a:gdLst/>
            <a:ahLst/>
            <a:cxnLst/>
            <a:rect l="l" t="t" r="r" b="b"/>
            <a:pathLst>
              <a:path w="4406820" h="4456961">
                <a:moveTo>
                  <a:pt x="0" y="0"/>
                </a:moveTo>
                <a:lnTo>
                  <a:pt x="4406821" y="0"/>
                </a:lnTo>
                <a:lnTo>
                  <a:pt x="4406821" y="4456961"/>
                </a:lnTo>
                <a:lnTo>
                  <a:pt x="0" y="4456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900" y="3187083"/>
            <a:ext cx="15298790" cy="5533605"/>
          </a:xfrm>
          <a:custGeom>
            <a:avLst/>
            <a:gdLst/>
            <a:ahLst/>
            <a:cxnLst/>
            <a:rect l="l" t="t" r="r" b="b"/>
            <a:pathLst>
              <a:path w="15298790" h="5533605">
                <a:moveTo>
                  <a:pt x="0" y="0"/>
                </a:moveTo>
                <a:lnTo>
                  <a:pt x="15298790" y="0"/>
                </a:lnTo>
                <a:lnTo>
                  <a:pt x="15298790" y="5533604"/>
                </a:lnTo>
                <a:lnTo>
                  <a:pt x="0" y="5533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Data Split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683434" y="427258"/>
            <a:ext cx="5424268" cy="3335925"/>
          </a:xfrm>
          <a:custGeom>
            <a:avLst/>
            <a:gdLst/>
            <a:ahLst/>
            <a:cxnLst/>
            <a:rect l="l" t="t" r="r" b="b"/>
            <a:pathLst>
              <a:path w="5424268" h="3335925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7754" y="3072038"/>
            <a:ext cx="9743613" cy="3013741"/>
          </a:xfrm>
          <a:custGeom>
            <a:avLst/>
            <a:gdLst/>
            <a:ahLst/>
            <a:cxnLst/>
            <a:rect l="l" t="t" r="r" b="b"/>
            <a:pathLst>
              <a:path w="9743613" h="3013741">
                <a:moveTo>
                  <a:pt x="0" y="0"/>
                </a:moveTo>
                <a:lnTo>
                  <a:pt x="9743613" y="0"/>
                </a:lnTo>
                <a:lnTo>
                  <a:pt x="9743613" y="3013742"/>
                </a:lnTo>
                <a:lnTo>
                  <a:pt x="0" y="3013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6241657"/>
            <a:ext cx="13475270" cy="2539842"/>
          </a:xfrm>
          <a:custGeom>
            <a:avLst/>
            <a:gdLst/>
            <a:ahLst/>
            <a:cxnLst/>
            <a:rect l="l" t="t" r="r" b="b"/>
            <a:pathLst>
              <a:path w="13475270" h="2539842">
                <a:moveTo>
                  <a:pt x="0" y="0"/>
                </a:moveTo>
                <a:lnTo>
                  <a:pt x="13475270" y="0"/>
                </a:lnTo>
                <a:lnTo>
                  <a:pt x="13475270" y="2539841"/>
                </a:lnTo>
                <a:lnTo>
                  <a:pt x="0" y="25398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408030" y="-3444555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10165784" y="8061576"/>
            <a:ext cx="9424013" cy="7068010"/>
          </a:xfrm>
          <a:custGeom>
            <a:avLst/>
            <a:gdLst/>
            <a:ahLst/>
            <a:cxnLst/>
            <a:rect l="l" t="t" r="r" b="b"/>
            <a:pathLst>
              <a:path w="9424013" h="7068010">
                <a:moveTo>
                  <a:pt x="0" y="0"/>
                </a:moveTo>
                <a:lnTo>
                  <a:pt x="9424013" y="0"/>
                </a:lnTo>
                <a:lnTo>
                  <a:pt x="9424013" y="7068010"/>
                </a:lnTo>
                <a:lnTo>
                  <a:pt x="0" y="70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9226" y="2030996"/>
            <a:ext cx="8058264" cy="6225009"/>
          </a:xfrm>
          <a:custGeom>
            <a:avLst/>
            <a:gdLst/>
            <a:ahLst/>
            <a:cxnLst/>
            <a:rect l="l" t="t" r="r" b="b"/>
            <a:pathLst>
              <a:path w="8058264" h="6225009">
                <a:moveTo>
                  <a:pt x="0" y="0"/>
                </a:moveTo>
                <a:lnTo>
                  <a:pt x="8058264" y="0"/>
                </a:lnTo>
                <a:lnTo>
                  <a:pt x="8058264" y="6225008"/>
                </a:lnTo>
                <a:lnTo>
                  <a:pt x="0" y="6225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8368" y="-2240676"/>
            <a:ext cx="6919264" cy="7024633"/>
          </a:xfrm>
          <a:custGeom>
            <a:avLst/>
            <a:gdLst/>
            <a:ahLst/>
            <a:cxnLst/>
            <a:rect l="l" t="t" r="r" b="b"/>
            <a:pathLst>
              <a:path w="6919264" h="7024633">
                <a:moveTo>
                  <a:pt x="0" y="0"/>
                </a:moveTo>
                <a:lnTo>
                  <a:pt x="6919264" y="0"/>
                </a:lnTo>
                <a:lnTo>
                  <a:pt x="6919264" y="7024633"/>
                </a:lnTo>
                <a:lnTo>
                  <a:pt x="0" y="7024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01248" y="1480984"/>
            <a:ext cx="7633596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dirty="0">
                <a:solidFill>
                  <a:srgbClr val="6C8910"/>
                </a:solidFill>
                <a:latin typeface="Montserrat Bold"/>
              </a:rPr>
              <a:t>PENDAHULUAN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18889" y="2329214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Pendidikan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anak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usia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dini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merupakan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periode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perkembangan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penting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Khususnya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 Bold"/>
              </a:rPr>
              <a:t>kognitif</a:t>
            </a:r>
            <a:endParaRPr lang="en-US" sz="3099" dirty="0">
              <a:solidFill>
                <a:srgbClr val="3D4E5B"/>
              </a:solidFill>
              <a:latin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98106" y="3792244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Usia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dini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adalah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waktu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tepat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untuk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mengajarkan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kepada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anak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mengenai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lingkungan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sekitar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457842"/>
            <a:ext cx="7869407" cy="34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mampu bepikir kritis, nalar, problem solving, sebab-akibat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18888" y="6736172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YOLO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adalah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salah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satu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arsitektur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dalam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populer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kecepatan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deteksi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signifikan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III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F45B48AB-B975-553E-F944-7807BBDB86D1}"/>
              </a:ext>
            </a:extLst>
          </p:cNvPr>
          <p:cNvSpPr txBox="1"/>
          <p:nvPr/>
        </p:nvSpPr>
        <p:spPr>
          <a:xfrm>
            <a:off x="8918889" y="5296044"/>
            <a:ext cx="8361193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Pengenalan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objek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semakin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banyak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diminati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sejak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1960-an dan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terus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berkembang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hingga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saat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ini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20324" y="5574945"/>
            <a:ext cx="9654040" cy="3369378"/>
          </a:xfrm>
          <a:custGeom>
            <a:avLst/>
            <a:gdLst/>
            <a:ahLst/>
            <a:cxnLst/>
            <a:rect l="l" t="t" r="r" b="b"/>
            <a:pathLst>
              <a:path w="9654040" h="3369378">
                <a:moveTo>
                  <a:pt x="0" y="0"/>
                </a:moveTo>
                <a:lnTo>
                  <a:pt x="9654040" y="0"/>
                </a:lnTo>
                <a:lnTo>
                  <a:pt x="9654040" y="3369379"/>
                </a:lnTo>
                <a:lnTo>
                  <a:pt x="0" y="3369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83434" y="427258"/>
            <a:ext cx="5424268" cy="3335925"/>
          </a:xfrm>
          <a:custGeom>
            <a:avLst/>
            <a:gdLst/>
            <a:ahLst/>
            <a:cxnLst/>
            <a:rect l="l" t="t" r="r" b="b"/>
            <a:pathLst>
              <a:path w="5424268" h="3335925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3086100"/>
            <a:ext cx="6304461" cy="6172200"/>
          </a:xfrm>
          <a:custGeom>
            <a:avLst/>
            <a:gdLst/>
            <a:ahLst/>
            <a:cxnLst/>
            <a:rect l="l" t="t" r="r" b="b"/>
            <a:pathLst>
              <a:path w="6304461" h="6172200">
                <a:moveTo>
                  <a:pt x="0" y="0"/>
                </a:moveTo>
                <a:lnTo>
                  <a:pt x="6304461" y="0"/>
                </a:lnTo>
                <a:lnTo>
                  <a:pt x="630446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41042" y="3542520"/>
            <a:ext cx="922195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Hasil: data gambar dan data label sesuai data split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41042" y="4061587"/>
            <a:ext cx="922195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data.yaml: Informasi objek &amp; path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33025" y="4001309"/>
            <a:ext cx="12230280" cy="1274434"/>
          </a:xfrm>
          <a:custGeom>
            <a:avLst/>
            <a:gdLst/>
            <a:ahLst/>
            <a:cxnLst/>
            <a:rect l="l" t="t" r="r" b="b"/>
            <a:pathLst>
              <a:path w="12230280" h="1274434">
                <a:moveTo>
                  <a:pt x="0" y="0"/>
                </a:moveTo>
                <a:lnTo>
                  <a:pt x="12230280" y="0"/>
                </a:lnTo>
                <a:lnTo>
                  <a:pt x="12230280" y="1274433"/>
                </a:lnTo>
                <a:lnTo>
                  <a:pt x="0" y="1274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24695" y="5513867"/>
            <a:ext cx="12230280" cy="1295853"/>
          </a:xfrm>
          <a:custGeom>
            <a:avLst/>
            <a:gdLst/>
            <a:ahLst/>
            <a:cxnLst/>
            <a:rect l="l" t="t" r="r" b="b"/>
            <a:pathLst>
              <a:path w="12230280" h="1295853">
                <a:moveTo>
                  <a:pt x="0" y="0"/>
                </a:moveTo>
                <a:lnTo>
                  <a:pt x="12230280" y="0"/>
                </a:lnTo>
                <a:lnTo>
                  <a:pt x="12230280" y="1295853"/>
                </a:lnTo>
                <a:lnTo>
                  <a:pt x="0" y="1295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70096" y="1214006"/>
            <a:ext cx="3655081" cy="3832326"/>
          </a:xfrm>
          <a:custGeom>
            <a:avLst/>
            <a:gdLst/>
            <a:ahLst/>
            <a:cxnLst/>
            <a:rect l="l" t="t" r="r" b="b"/>
            <a:pathLst>
              <a:path w="3655081" h="3832326">
                <a:moveTo>
                  <a:pt x="0" y="0"/>
                </a:moveTo>
                <a:lnTo>
                  <a:pt x="3655081" y="0"/>
                </a:lnTo>
                <a:lnTo>
                  <a:pt x="3655081" y="3832326"/>
                </a:lnTo>
                <a:lnTo>
                  <a:pt x="0" y="3832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Depedency YOLO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4057127"/>
            <a:ext cx="8115300" cy="3760118"/>
          </a:xfrm>
          <a:custGeom>
            <a:avLst/>
            <a:gdLst/>
            <a:ahLst/>
            <a:cxnLst/>
            <a:rect l="l" t="t" r="r" b="b"/>
            <a:pathLst>
              <a:path w="8115300" h="3760118">
                <a:moveTo>
                  <a:pt x="0" y="0"/>
                </a:moveTo>
                <a:lnTo>
                  <a:pt x="8115300" y="0"/>
                </a:lnTo>
                <a:lnTo>
                  <a:pt x="8115300" y="3760118"/>
                </a:lnTo>
                <a:lnTo>
                  <a:pt x="0" y="3760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0246" y="4293461"/>
            <a:ext cx="8086806" cy="4650863"/>
          </a:xfrm>
          <a:custGeom>
            <a:avLst/>
            <a:gdLst/>
            <a:ahLst/>
            <a:cxnLst/>
            <a:rect l="l" t="t" r="r" b="b"/>
            <a:pathLst>
              <a:path w="8086806" h="4650863">
                <a:moveTo>
                  <a:pt x="0" y="0"/>
                </a:moveTo>
                <a:lnTo>
                  <a:pt x="8086806" y="0"/>
                </a:lnTo>
                <a:lnTo>
                  <a:pt x="8086806" y="4650863"/>
                </a:lnTo>
                <a:lnTo>
                  <a:pt x="0" y="4650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Pelatihan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00722" y="3548045"/>
            <a:ext cx="7881465" cy="3925432"/>
          </a:xfrm>
          <a:custGeom>
            <a:avLst/>
            <a:gdLst/>
            <a:ahLst/>
            <a:cxnLst/>
            <a:rect l="l" t="t" r="r" b="b"/>
            <a:pathLst>
              <a:path w="7881465" h="3925432">
                <a:moveTo>
                  <a:pt x="0" y="0"/>
                </a:moveTo>
                <a:lnTo>
                  <a:pt x="7881465" y="0"/>
                </a:lnTo>
                <a:lnTo>
                  <a:pt x="7881465" y="3925432"/>
                </a:lnTo>
                <a:lnTo>
                  <a:pt x="0" y="3925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42" r="-104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00722" y="7720175"/>
            <a:ext cx="13268571" cy="899823"/>
          </a:xfrm>
          <a:custGeom>
            <a:avLst/>
            <a:gdLst/>
            <a:ahLst/>
            <a:cxnLst/>
            <a:rect l="l" t="t" r="r" b="b"/>
            <a:pathLst>
              <a:path w="13268571" h="899823">
                <a:moveTo>
                  <a:pt x="0" y="0"/>
                </a:moveTo>
                <a:lnTo>
                  <a:pt x="13268571" y="0"/>
                </a:lnTo>
                <a:lnTo>
                  <a:pt x="13268571" y="899823"/>
                </a:lnTo>
                <a:lnTo>
                  <a:pt x="0" y="899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2428" y="2336194"/>
            <a:ext cx="5879789" cy="4894924"/>
          </a:xfrm>
          <a:custGeom>
            <a:avLst/>
            <a:gdLst/>
            <a:ahLst/>
            <a:cxnLst/>
            <a:rect l="l" t="t" r="r" b="b"/>
            <a:pathLst>
              <a:path w="5879789" h="4894924">
                <a:moveTo>
                  <a:pt x="0" y="0"/>
                </a:moveTo>
                <a:lnTo>
                  <a:pt x="5879789" y="0"/>
                </a:lnTo>
                <a:lnTo>
                  <a:pt x="5879789" y="4894924"/>
                </a:lnTo>
                <a:lnTo>
                  <a:pt x="0" y="4894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2703" y="3263224"/>
            <a:ext cx="7869407" cy="4322509"/>
          </a:xfrm>
          <a:custGeom>
            <a:avLst/>
            <a:gdLst/>
            <a:ahLst/>
            <a:cxnLst/>
            <a:rect l="l" t="t" r="r" b="b"/>
            <a:pathLst>
              <a:path w="7869407" h="4322509">
                <a:moveTo>
                  <a:pt x="0" y="0"/>
                </a:moveTo>
                <a:lnTo>
                  <a:pt x="7869407" y="0"/>
                </a:lnTo>
                <a:lnTo>
                  <a:pt x="7869407" y="4322509"/>
                </a:lnTo>
                <a:lnTo>
                  <a:pt x="0" y="4322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09864" y="3263224"/>
            <a:ext cx="7910819" cy="5266772"/>
          </a:xfrm>
          <a:custGeom>
            <a:avLst/>
            <a:gdLst/>
            <a:ahLst/>
            <a:cxnLst/>
            <a:rect l="l" t="t" r="r" b="b"/>
            <a:pathLst>
              <a:path w="7910819" h="5266772">
                <a:moveTo>
                  <a:pt x="0" y="0"/>
                </a:moveTo>
                <a:lnTo>
                  <a:pt x="7910819" y="0"/>
                </a:lnTo>
                <a:lnTo>
                  <a:pt x="7910819" y="5266772"/>
                </a:lnTo>
                <a:lnTo>
                  <a:pt x="0" y="526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2703" y="7709558"/>
            <a:ext cx="786940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Rata-rata RMSProp 0,687 | Rata-rata Adam 0,850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64242" y="3130169"/>
            <a:ext cx="10959517" cy="5479758"/>
          </a:xfrm>
          <a:custGeom>
            <a:avLst/>
            <a:gdLst/>
            <a:ahLst/>
            <a:cxnLst/>
            <a:rect l="l" t="t" r="r" b="b"/>
            <a:pathLst>
              <a:path w="10959517" h="5479758">
                <a:moveTo>
                  <a:pt x="0" y="0"/>
                </a:moveTo>
                <a:lnTo>
                  <a:pt x="10959516" y="0"/>
                </a:lnTo>
                <a:lnTo>
                  <a:pt x="10959516" y="5479759"/>
                </a:lnTo>
                <a:lnTo>
                  <a:pt x="0" y="5479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64242" y="8782116"/>
            <a:ext cx="1153690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Grafik loss menurun | Grafik precision | recall | mAP meningkat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4424" y="3130169"/>
            <a:ext cx="8478268" cy="6489423"/>
          </a:xfrm>
          <a:custGeom>
            <a:avLst/>
            <a:gdLst/>
            <a:ahLst/>
            <a:cxnLst/>
            <a:rect l="l" t="t" r="r" b="b"/>
            <a:pathLst>
              <a:path w="8478268" h="6489423">
                <a:moveTo>
                  <a:pt x="0" y="0"/>
                </a:moveTo>
                <a:lnTo>
                  <a:pt x="8478268" y="0"/>
                </a:lnTo>
                <a:lnTo>
                  <a:pt x="8478268" y="6489423"/>
                </a:lnTo>
                <a:lnTo>
                  <a:pt x="0" y="6489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70980" y="3514484"/>
            <a:ext cx="802123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Semua objek dapat diprediksi dengan baik kecuali sepatu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70980" y="4600917"/>
            <a:ext cx="802123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Sepatu == Backgroud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44413" y="3371634"/>
            <a:ext cx="6258430" cy="5507285"/>
          </a:xfrm>
          <a:custGeom>
            <a:avLst/>
            <a:gdLst/>
            <a:ahLst/>
            <a:cxnLst/>
            <a:rect l="l" t="t" r="r" b="b"/>
            <a:pathLst>
              <a:path w="7153695" h="5507286">
                <a:moveTo>
                  <a:pt x="0" y="0"/>
                </a:moveTo>
                <a:lnTo>
                  <a:pt x="7153695" y="0"/>
                </a:lnTo>
                <a:lnTo>
                  <a:pt x="7153695" y="5507286"/>
                </a:lnTo>
                <a:lnTo>
                  <a:pt x="0" y="5507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3" name="Freeform 13"/>
          <p:cNvSpPr/>
          <p:nvPr/>
        </p:nvSpPr>
        <p:spPr>
          <a:xfrm>
            <a:off x="9735335" y="3605958"/>
            <a:ext cx="5961865" cy="5272961"/>
          </a:xfrm>
          <a:custGeom>
            <a:avLst/>
            <a:gdLst/>
            <a:ahLst/>
            <a:cxnLst/>
            <a:rect l="l" t="t" r="r" b="b"/>
            <a:pathLst>
              <a:path w="7841899" h="5246806">
                <a:moveTo>
                  <a:pt x="0" y="0"/>
                </a:moveTo>
                <a:lnTo>
                  <a:pt x="7841898" y="0"/>
                </a:lnTo>
                <a:lnTo>
                  <a:pt x="7841898" y="5246806"/>
                </a:lnTo>
                <a:lnTo>
                  <a:pt x="0" y="52468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4442429" cy="4114800"/>
          </a:xfrm>
          <a:custGeom>
            <a:avLst/>
            <a:gdLst/>
            <a:ahLst/>
            <a:cxnLst/>
            <a:rect l="l" t="t" r="r" b="b"/>
            <a:pathLst>
              <a:path w="4442429" h="4114800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0957" y="3499865"/>
            <a:ext cx="3973612" cy="3973612"/>
          </a:xfrm>
          <a:custGeom>
            <a:avLst/>
            <a:gdLst/>
            <a:ahLst/>
            <a:cxnLst/>
            <a:rect l="l" t="t" r="r" b="b"/>
            <a:pathLst>
              <a:path w="3973612" h="3973612">
                <a:moveTo>
                  <a:pt x="0" y="0"/>
                </a:moveTo>
                <a:lnTo>
                  <a:pt x="3973612" y="0"/>
                </a:lnTo>
                <a:lnTo>
                  <a:pt x="3973612" y="3973612"/>
                </a:lnTo>
                <a:lnTo>
                  <a:pt x="0" y="397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06314" y="3768295"/>
            <a:ext cx="9155710" cy="5176028"/>
          </a:xfrm>
          <a:custGeom>
            <a:avLst/>
            <a:gdLst/>
            <a:ahLst/>
            <a:cxnLst/>
            <a:rect l="l" t="t" r="r" b="b"/>
            <a:pathLst>
              <a:path w="9155710" h="5176028">
                <a:moveTo>
                  <a:pt x="0" y="0"/>
                </a:moveTo>
                <a:lnTo>
                  <a:pt x="9155710" y="0"/>
                </a:lnTo>
                <a:lnTo>
                  <a:pt x="9155710" y="5176029"/>
                </a:lnTo>
                <a:lnTo>
                  <a:pt x="0" y="51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64830" y="5237517"/>
            <a:ext cx="4838312" cy="1461573"/>
          </a:xfrm>
          <a:custGeom>
            <a:avLst/>
            <a:gdLst/>
            <a:ahLst/>
            <a:cxnLst/>
            <a:rect l="l" t="t" r="r" b="b"/>
            <a:pathLst>
              <a:path w="4838312" h="1461573">
                <a:moveTo>
                  <a:pt x="0" y="0"/>
                </a:moveTo>
                <a:lnTo>
                  <a:pt x="4838312" y="0"/>
                </a:lnTo>
                <a:lnTo>
                  <a:pt x="4838312" y="1461573"/>
                </a:lnTo>
                <a:lnTo>
                  <a:pt x="0" y="1461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Validitas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64830" y="4685133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Nilai distribusi signifikan 5%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64830" y="6765765"/>
            <a:ext cx="349148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R30 =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rTabel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0,349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4830" y="3161199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64830" y="3627858"/>
            <a:ext cx="569905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=CORREL(B2:B21;$M$2:$M$21)</a:t>
            </a:r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id="{D0D2D17B-C69C-C576-693F-DE21B1AF4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294" y="2412815"/>
            <a:ext cx="6616393" cy="7402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797408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67698">
            <a:off x="-78304" y="-4930797"/>
            <a:ext cx="9384489" cy="7038367"/>
          </a:xfrm>
          <a:custGeom>
            <a:avLst/>
            <a:gdLst/>
            <a:ahLst/>
            <a:cxnLst/>
            <a:rect l="l" t="t" r="r" b="b"/>
            <a:pathLst>
              <a:path w="9384489" h="7038367">
                <a:moveTo>
                  <a:pt x="0" y="0"/>
                </a:moveTo>
                <a:lnTo>
                  <a:pt x="9384490" y="0"/>
                </a:lnTo>
                <a:lnTo>
                  <a:pt x="9384490" y="7038367"/>
                </a:lnTo>
                <a:lnTo>
                  <a:pt x="0" y="7038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6364" y="6605851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1"/>
                </a:lnTo>
                <a:lnTo>
                  <a:pt x="0" y="178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0171" y="1349677"/>
            <a:ext cx="2984575" cy="2223509"/>
          </a:xfrm>
          <a:custGeom>
            <a:avLst/>
            <a:gdLst/>
            <a:ahLst/>
            <a:cxnLst/>
            <a:rect l="l" t="t" r="r" b="b"/>
            <a:pathLst>
              <a:path w="2984575" h="2223509">
                <a:moveTo>
                  <a:pt x="0" y="0"/>
                </a:moveTo>
                <a:lnTo>
                  <a:pt x="2984576" y="0"/>
                </a:lnTo>
                <a:lnTo>
                  <a:pt x="2984576" y="2223509"/>
                </a:lnTo>
                <a:lnTo>
                  <a:pt x="0" y="2223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776940" flipH="1" flipV="1">
            <a:off x="-74287" y="99914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1480653" y="2331736"/>
                </a:moveTo>
                <a:lnTo>
                  <a:pt x="0" y="2331736"/>
                </a:lnTo>
                <a:lnTo>
                  <a:pt x="0" y="0"/>
                </a:lnTo>
                <a:lnTo>
                  <a:pt x="1480653" y="0"/>
                </a:lnTo>
                <a:lnTo>
                  <a:pt x="1480653" y="2331736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459137">
            <a:off x="5986492" y="8151369"/>
            <a:ext cx="740326" cy="1165868"/>
          </a:xfrm>
          <a:custGeom>
            <a:avLst/>
            <a:gdLst/>
            <a:ahLst/>
            <a:cxnLst/>
            <a:rect l="l" t="t" r="r" b="b"/>
            <a:pathLst>
              <a:path w="740326" h="1165868">
                <a:moveTo>
                  <a:pt x="0" y="0"/>
                </a:moveTo>
                <a:lnTo>
                  <a:pt x="740326" y="0"/>
                </a:lnTo>
                <a:lnTo>
                  <a:pt x="740326" y="1165868"/>
                </a:lnTo>
                <a:lnTo>
                  <a:pt x="0" y="116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42622" y="1349677"/>
            <a:ext cx="7163088" cy="7384626"/>
          </a:xfrm>
          <a:custGeom>
            <a:avLst/>
            <a:gdLst/>
            <a:ahLst/>
            <a:cxnLst/>
            <a:rect l="l" t="t" r="r" b="b"/>
            <a:pathLst>
              <a:path w="7163088" h="7384626">
                <a:moveTo>
                  <a:pt x="0" y="0"/>
                </a:moveTo>
                <a:lnTo>
                  <a:pt x="7163087" y="0"/>
                </a:lnTo>
                <a:lnTo>
                  <a:pt x="7163087" y="7384626"/>
                </a:lnTo>
                <a:lnTo>
                  <a:pt x="0" y="738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34603" y="3301217"/>
            <a:ext cx="8435416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RUMUSAN MASALAH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4603" y="5433208"/>
            <a:ext cx="7835670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Bagaimana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penerapan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teknologi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,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dapat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membantu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untuk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mengenali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objek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sekitar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IV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Validitas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44822" y="4414850"/>
            <a:ext cx="7198353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Hasil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Perbandingan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rHitung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dan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rTabel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CBACE82B-BC42-763D-DD9A-EA95C140F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578" y="4889339"/>
            <a:ext cx="15506843" cy="14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83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63870" y="4334161"/>
            <a:ext cx="4339288" cy="1656980"/>
          </a:xfrm>
          <a:custGeom>
            <a:avLst/>
            <a:gdLst/>
            <a:ahLst/>
            <a:cxnLst/>
            <a:rect l="l" t="t" r="r" b="b"/>
            <a:pathLst>
              <a:path w="4339288" h="1656980">
                <a:moveTo>
                  <a:pt x="0" y="0"/>
                </a:moveTo>
                <a:lnTo>
                  <a:pt x="4339289" y="0"/>
                </a:lnTo>
                <a:lnTo>
                  <a:pt x="4339289" y="1656980"/>
                </a:lnTo>
                <a:lnTo>
                  <a:pt x="0" y="16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082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743888" y="4180869"/>
            <a:ext cx="8096335" cy="3688863"/>
          </a:xfrm>
          <a:custGeom>
            <a:avLst/>
            <a:gdLst/>
            <a:ahLst/>
            <a:cxnLst/>
            <a:rect l="l" t="t" r="r" b="b"/>
            <a:pathLst>
              <a:path w="8096335" h="3688863">
                <a:moveTo>
                  <a:pt x="0" y="0"/>
                </a:moveTo>
                <a:lnTo>
                  <a:pt x="8096335" y="0"/>
                </a:lnTo>
                <a:lnTo>
                  <a:pt x="8096335" y="3688862"/>
                </a:lnTo>
                <a:lnTo>
                  <a:pt x="0" y="3688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Reliabilitas</a:t>
            </a: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1102B049-51EE-A474-6CEA-9821A34F6C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3870" y="6210300"/>
            <a:ext cx="4928990" cy="165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54839" y="1028700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7"/>
                </a:lnTo>
                <a:lnTo>
                  <a:pt x="0" y="4570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29417" y="2892647"/>
            <a:ext cx="6968689" cy="6927060"/>
          </a:xfrm>
          <a:custGeom>
            <a:avLst/>
            <a:gdLst/>
            <a:ahLst/>
            <a:cxnLst/>
            <a:rect l="l" t="t" r="r" b="b"/>
            <a:pathLst>
              <a:path w="6968689" h="6927060">
                <a:moveTo>
                  <a:pt x="0" y="0"/>
                </a:moveTo>
                <a:lnTo>
                  <a:pt x="6968690" y="0"/>
                </a:lnTo>
                <a:lnTo>
                  <a:pt x="6968690" y="6927060"/>
                </a:lnTo>
                <a:lnTo>
                  <a:pt x="0" y="69270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88272" y="6635142"/>
            <a:ext cx="5596522" cy="2539391"/>
          </a:xfrm>
          <a:custGeom>
            <a:avLst/>
            <a:gdLst/>
            <a:ahLst/>
            <a:cxnLst/>
            <a:rect l="l" t="t" r="r" b="b"/>
            <a:pathLst>
              <a:path w="5596522" h="2539391">
                <a:moveTo>
                  <a:pt x="0" y="0"/>
                </a:moveTo>
                <a:lnTo>
                  <a:pt x="5596522" y="0"/>
                </a:lnTo>
                <a:lnTo>
                  <a:pt x="5596522" y="2539390"/>
                </a:lnTo>
                <a:lnTo>
                  <a:pt x="0" y="2539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6BE68DB5-E5D8-8E7B-E55D-CE30501123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5981" y="3014137"/>
            <a:ext cx="4742957" cy="3416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06917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6"/>
                </a:lnTo>
                <a:lnTo>
                  <a:pt x="0" y="4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50337">
            <a:off x="14260378" y="381445"/>
            <a:ext cx="3159690" cy="4388459"/>
          </a:xfrm>
          <a:custGeom>
            <a:avLst/>
            <a:gdLst/>
            <a:ahLst/>
            <a:cxnLst/>
            <a:rect l="l" t="t" r="r" b="b"/>
            <a:pathLst>
              <a:path w="3159690" h="4388459">
                <a:moveTo>
                  <a:pt x="0" y="0"/>
                </a:moveTo>
                <a:lnTo>
                  <a:pt x="3159690" y="0"/>
                </a:lnTo>
                <a:lnTo>
                  <a:pt x="3159690" y="4388459"/>
                </a:lnTo>
                <a:lnTo>
                  <a:pt x="0" y="4388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780" y="3598877"/>
            <a:ext cx="14615442" cy="4852847"/>
          </a:xfrm>
          <a:custGeom>
            <a:avLst/>
            <a:gdLst/>
            <a:ahLst/>
            <a:cxnLst/>
            <a:rect l="l" t="t" r="r" b="b"/>
            <a:pathLst>
              <a:path w="14615442" h="4852847">
                <a:moveTo>
                  <a:pt x="0" y="0"/>
                </a:moveTo>
                <a:lnTo>
                  <a:pt x="14615443" y="0"/>
                </a:lnTo>
                <a:lnTo>
                  <a:pt x="14615443" y="4852847"/>
                </a:lnTo>
                <a:lnTo>
                  <a:pt x="0" y="4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XLVI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00784" y="1028700"/>
            <a:ext cx="3858516" cy="4460712"/>
          </a:xfrm>
          <a:custGeom>
            <a:avLst/>
            <a:gdLst/>
            <a:ahLst/>
            <a:cxnLst/>
            <a:rect l="l" t="t" r="r" b="b"/>
            <a:pathLst>
              <a:path w="3858516" h="4460712">
                <a:moveTo>
                  <a:pt x="0" y="0"/>
                </a:moveTo>
                <a:lnTo>
                  <a:pt x="3858516" y="0"/>
                </a:lnTo>
                <a:lnTo>
                  <a:pt x="3858516" y="4460712"/>
                </a:lnTo>
                <a:lnTo>
                  <a:pt x="0" y="4460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9342" y="1424040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KESIMPULAN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scenario yang dilakukan menghasilkan mAP terbaik pada percobaan ketujuh dengan mAP 87%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Instrumen pengukuran memiliki validitas yang valid dan reliabilitas yang sangat tinggi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pengujian usability yang dilakukan memiliki nilai “sangat layak” dengan rata-rata nilai 92%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28010" y="923576"/>
            <a:ext cx="3617970" cy="4675890"/>
          </a:xfrm>
          <a:custGeom>
            <a:avLst/>
            <a:gdLst/>
            <a:ahLst/>
            <a:cxnLst/>
            <a:rect l="l" t="t" r="r" b="b"/>
            <a:pathLst>
              <a:path w="3617970" h="4675890">
                <a:moveTo>
                  <a:pt x="0" y="0"/>
                </a:moveTo>
                <a:lnTo>
                  <a:pt x="3617970" y="0"/>
                </a:lnTo>
                <a:lnTo>
                  <a:pt x="3617970" y="4675891"/>
                </a:lnTo>
                <a:lnTo>
                  <a:pt x="0" y="4675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9342" y="2334384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SARAN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Mencari sebab kesalahan prediksi yang dilakukan model, khususnya pada objek sepatu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083908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Memperbanyak variasi dataset dan objek untuk pengenalan yang lebih luas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Mengimplementasikan model pada website atau aplikasi yang lebih interaktif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19571" y="7337064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Melakukan pengujian dengan melihat sisi yang lain selain 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23803" y="1910392"/>
            <a:ext cx="4721122" cy="4842176"/>
          </a:xfrm>
          <a:custGeom>
            <a:avLst/>
            <a:gdLst/>
            <a:ahLst/>
            <a:cxnLst/>
            <a:rect l="l" t="t" r="r" b="b"/>
            <a:pathLst>
              <a:path w="4721122" h="4842176">
                <a:moveTo>
                  <a:pt x="0" y="0"/>
                </a:moveTo>
                <a:lnTo>
                  <a:pt x="4721122" y="0"/>
                </a:lnTo>
                <a:lnTo>
                  <a:pt x="4721122" y="4842176"/>
                </a:lnTo>
                <a:lnTo>
                  <a:pt x="0" y="4842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94976" y="6145470"/>
            <a:ext cx="4847655" cy="3417597"/>
          </a:xfrm>
          <a:custGeom>
            <a:avLst/>
            <a:gdLst/>
            <a:ahLst/>
            <a:cxnLst/>
            <a:rect l="l" t="t" r="r" b="b"/>
            <a:pathLst>
              <a:path w="4847655" h="3417597">
                <a:moveTo>
                  <a:pt x="0" y="0"/>
                </a:moveTo>
                <a:lnTo>
                  <a:pt x="4847655" y="0"/>
                </a:lnTo>
                <a:lnTo>
                  <a:pt x="4847655" y="3417597"/>
                </a:lnTo>
                <a:lnTo>
                  <a:pt x="0" y="3417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9342" y="514549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TERIMA KASIH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47197" y="3414122"/>
            <a:ext cx="8793606" cy="6133540"/>
          </a:xfrm>
          <a:custGeom>
            <a:avLst/>
            <a:gdLst/>
            <a:ahLst/>
            <a:cxnLst/>
            <a:rect l="l" t="t" r="r" b="b"/>
            <a:pathLst>
              <a:path w="8793606" h="6133540">
                <a:moveTo>
                  <a:pt x="0" y="0"/>
                </a:moveTo>
                <a:lnTo>
                  <a:pt x="8793606" y="0"/>
                </a:lnTo>
                <a:lnTo>
                  <a:pt x="8793606" y="6133540"/>
                </a:lnTo>
                <a:lnTo>
                  <a:pt x="0" y="6133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83449" y="235377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DISKUSI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69158" y="2904944"/>
            <a:ext cx="5554144" cy="5220895"/>
          </a:xfrm>
          <a:custGeom>
            <a:avLst/>
            <a:gdLst/>
            <a:ahLst/>
            <a:cxnLst/>
            <a:rect l="l" t="t" r="r" b="b"/>
            <a:pathLst>
              <a:path w="5554144" h="5220895">
                <a:moveTo>
                  <a:pt x="0" y="0"/>
                </a:moveTo>
                <a:lnTo>
                  <a:pt x="5554144" y="0"/>
                </a:lnTo>
                <a:lnTo>
                  <a:pt x="5554144" y="5220895"/>
                </a:lnTo>
                <a:lnTo>
                  <a:pt x="0" y="522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6682" y="-130784"/>
            <a:ext cx="4865236" cy="4390875"/>
          </a:xfrm>
          <a:custGeom>
            <a:avLst/>
            <a:gdLst/>
            <a:ahLst/>
            <a:cxnLst/>
            <a:rect l="l" t="t" r="r" b="b"/>
            <a:pathLst>
              <a:path w="4865236" h="4390875">
                <a:moveTo>
                  <a:pt x="0" y="0"/>
                </a:moveTo>
                <a:lnTo>
                  <a:pt x="4865236" y="0"/>
                </a:lnTo>
                <a:lnTo>
                  <a:pt x="4865236" y="4390875"/>
                </a:lnTo>
                <a:lnTo>
                  <a:pt x="0" y="4390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98239">
            <a:off x="560778" y="6421131"/>
            <a:ext cx="3719429" cy="4461084"/>
          </a:xfrm>
          <a:custGeom>
            <a:avLst/>
            <a:gdLst/>
            <a:ahLst/>
            <a:cxnLst/>
            <a:rect l="l" t="t" r="r" b="b"/>
            <a:pathLst>
              <a:path w="3719429" h="4461084">
                <a:moveTo>
                  <a:pt x="0" y="0"/>
                </a:moveTo>
                <a:lnTo>
                  <a:pt x="3719429" y="0"/>
                </a:lnTo>
                <a:lnTo>
                  <a:pt x="3719429" y="4461084"/>
                </a:lnTo>
                <a:lnTo>
                  <a:pt x="0" y="4461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921072" y="4250566"/>
            <a:ext cx="5951592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Menerapkan algoritma YOLO dalam pengenalan objek di sekitar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94398" y="2035556"/>
            <a:ext cx="406456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TUJUAN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484" y="2035556"/>
            <a:ext cx="4811905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BATASAN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1072" y="5839043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dan mengevaluasi hasil penelitian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0926" y="4250566"/>
            <a:ext cx="456902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Usia 2 – 4 Tahun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926" y="5039207"/>
            <a:ext cx="4569020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Mobil, Orang, Sepatu, Tas, Jam, Handphone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0926" y="6296375"/>
            <a:ext cx="456902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Target Kuesioner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0567" y="7203439"/>
            <a:ext cx="3747683" cy="3698800"/>
          </a:xfrm>
          <a:custGeom>
            <a:avLst/>
            <a:gdLst/>
            <a:ahLst/>
            <a:cxnLst/>
            <a:rect l="l" t="t" r="r" b="b"/>
            <a:pathLst>
              <a:path w="3747683" h="3698800">
                <a:moveTo>
                  <a:pt x="0" y="0"/>
                </a:moveTo>
                <a:lnTo>
                  <a:pt x="3747683" y="0"/>
                </a:lnTo>
                <a:lnTo>
                  <a:pt x="3747683" y="3698801"/>
                </a:lnTo>
                <a:lnTo>
                  <a:pt x="0" y="3698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4891" y="1216762"/>
            <a:ext cx="7768234" cy="7486635"/>
          </a:xfrm>
          <a:custGeom>
            <a:avLst/>
            <a:gdLst/>
            <a:ahLst/>
            <a:cxnLst/>
            <a:rect l="l" t="t" r="r" b="b"/>
            <a:pathLst>
              <a:path w="7768234" h="7486635">
                <a:moveTo>
                  <a:pt x="0" y="0"/>
                </a:moveTo>
                <a:lnTo>
                  <a:pt x="7768234" y="0"/>
                </a:lnTo>
                <a:lnTo>
                  <a:pt x="7768234" y="7486635"/>
                </a:lnTo>
                <a:lnTo>
                  <a:pt x="0" y="748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43344" y="6894620"/>
            <a:ext cx="4373484" cy="4316438"/>
          </a:xfrm>
          <a:custGeom>
            <a:avLst/>
            <a:gdLst/>
            <a:ahLst/>
            <a:cxnLst/>
            <a:rect l="l" t="t" r="r" b="b"/>
            <a:pathLst>
              <a:path w="4373484" h="4316438">
                <a:moveTo>
                  <a:pt x="0" y="0"/>
                </a:moveTo>
                <a:lnTo>
                  <a:pt x="4373484" y="0"/>
                </a:lnTo>
                <a:lnTo>
                  <a:pt x="4373484" y="4316439"/>
                </a:lnTo>
                <a:lnTo>
                  <a:pt x="0" y="4316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42288" y="1419836"/>
            <a:ext cx="3010304" cy="2971039"/>
          </a:xfrm>
          <a:custGeom>
            <a:avLst/>
            <a:gdLst/>
            <a:ahLst/>
            <a:cxnLst/>
            <a:rect l="l" t="t" r="r" b="b"/>
            <a:pathLst>
              <a:path w="3010304" h="2971039">
                <a:moveTo>
                  <a:pt x="0" y="0"/>
                </a:moveTo>
                <a:lnTo>
                  <a:pt x="3010304" y="0"/>
                </a:lnTo>
                <a:lnTo>
                  <a:pt x="3010304" y="2971039"/>
                </a:lnTo>
                <a:lnTo>
                  <a:pt x="0" y="2971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067363" y="4039186"/>
            <a:ext cx="595159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Peningkatan kemampuan anak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8479" y="2825124"/>
            <a:ext cx="498935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MANFAAT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7363" y="4950555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Pengembangan lingkungan pendidikan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7363" y="6331547"/>
            <a:ext cx="611012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Kontribusi pada penelitian selanjutnya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5687">
            <a:off x="9821932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948470" y="-6989866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56663" y="2298965"/>
            <a:ext cx="7287337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PENDIDIKAN USIA DINI</a:t>
            </a:r>
          </a:p>
        </p:txBody>
      </p:sp>
      <p:sp>
        <p:nvSpPr>
          <p:cNvPr id="5" name="Freeform 5"/>
          <p:cNvSpPr/>
          <p:nvPr/>
        </p:nvSpPr>
        <p:spPr>
          <a:xfrm>
            <a:off x="-658427" y="576873"/>
            <a:ext cx="2515091" cy="1873742"/>
          </a:xfrm>
          <a:custGeom>
            <a:avLst/>
            <a:gdLst/>
            <a:ahLst/>
            <a:cxnLst/>
            <a:rect l="l" t="t" r="r" b="b"/>
            <a:pathLst>
              <a:path w="2515091" h="1873742">
                <a:moveTo>
                  <a:pt x="0" y="0"/>
                </a:moveTo>
                <a:lnTo>
                  <a:pt x="2515090" y="0"/>
                </a:lnTo>
                <a:lnTo>
                  <a:pt x="2515090" y="1873742"/>
                </a:lnTo>
                <a:lnTo>
                  <a:pt x="0" y="187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259681" y="0"/>
            <a:ext cx="4682560" cy="4114800"/>
          </a:xfrm>
          <a:custGeom>
            <a:avLst/>
            <a:gdLst/>
            <a:ahLst/>
            <a:cxnLst/>
            <a:rect l="l" t="t" r="r" b="b"/>
            <a:pathLst>
              <a:path w="4682560" h="4114800">
                <a:moveTo>
                  <a:pt x="0" y="0"/>
                </a:moveTo>
                <a:lnTo>
                  <a:pt x="4682561" y="0"/>
                </a:lnTo>
                <a:lnTo>
                  <a:pt x="4682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07488" y="1538145"/>
            <a:ext cx="7081878" cy="6338280"/>
          </a:xfrm>
          <a:custGeom>
            <a:avLst/>
            <a:gdLst/>
            <a:ahLst/>
            <a:cxnLst/>
            <a:rect l="l" t="t" r="r" b="b"/>
            <a:pathLst>
              <a:path w="7081878" h="6338280">
                <a:moveTo>
                  <a:pt x="0" y="0"/>
                </a:moveTo>
                <a:lnTo>
                  <a:pt x="7081878" y="0"/>
                </a:lnTo>
                <a:lnTo>
                  <a:pt x="7081878" y="6338281"/>
                </a:lnTo>
                <a:lnTo>
                  <a:pt x="0" y="6338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4356536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Anak dengan usia 0 – 6 tahun mengalami perkembangan fundamental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91113" y="8120907"/>
            <a:ext cx="1937138" cy="34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Sosiokultural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361379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Pra-operasional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Mulai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mengenali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lingkungan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sekitar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kemampuan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simbolis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5352648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Fokus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pengembangan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di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aspek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kognitif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: 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cara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berpikir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mulai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berfungsi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7499389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Aspek kognitif ›› agar mampu bepikir kritis, nalar, problem solving, sebab-akibat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547007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PAUD (2 – 4): dirancang untuk merangsang perkembangan kognitif. </a:t>
            </a: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5C7DC5ED-E67C-27E8-07B8-1CBF1DA0C427}"/>
              </a:ext>
            </a:extLst>
          </p:cNvPr>
          <p:cNvSpPr/>
          <p:nvPr/>
        </p:nvSpPr>
        <p:spPr>
          <a:xfrm>
            <a:off x="780784" y="10479192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85C0405C-AC44-9A90-2416-E847EE507E39}"/>
              </a:ext>
            </a:extLst>
          </p:cNvPr>
          <p:cNvSpPr/>
          <p:nvPr/>
        </p:nvSpPr>
        <p:spPr>
          <a:xfrm>
            <a:off x="5329555" y="10565857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9AD2F34A-8A60-8285-3AEE-F6E9E99CCF93}"/>
              </a:ext>
            </a:extLst>
          </p:cNvPr>
          <p:cNvSpPr/>
          <p:nvPr/>
        </p:nvSpPr>
        <p:spPr>
          <a:xfrm>
            <a:off x="19295378" y="7377027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7166975" y="422341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31156" y="453928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3"/>
                </a:lnTo>
                <a:lnTo>
                  <a:pt x="0" y="257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64589" y="5788331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572044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77471" y="7658709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34747" y="9058996"/>
            <a:ext cx="2198045" cy="703375"/>
          </a:xfrm>
          <a:custGeom>
            <a:avLst/>
            <a:gdLst/>
            <a:ahLst/>
            <a:cxnLst/>
            <a:rect l="l" t="t" r="r" b="b"/>
            <a:pathLst>
              <a:path w="2198045" h="703375">
                <a:moveTo>
                  <a:pt x="0" y="0"/>
                </a:moveTo>
                <a:lnTo>
                  <a:pt x="2198046" y="0"/>
                </a:lnTo>
                <a:lnTo>
                  <a:pt x="2198046" y="703375"/>
                </a:lnTo>
                <a:lnTo>
                  <a:pt x="0" y="703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37940" y="7434559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1640990"/>
            <a:ext cx="8668359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IMAGE 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5603" y="9600462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8822" y="2083836"/>
            <a:ext cx="8869178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68330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Gambaran atau kemiripan dari suatu objek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667316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Citra pada umumnya menyimpan banyak informasi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648259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Meningkatkan kualitas citra yang buruk: mendapatkan informasi citra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629202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peningkatan: dapat melakukan pengenalan dan pemahaman citra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38487" y="8528355"/>
            <a:ext cx="2529465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DIGITALISASI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37" y="326904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Teknik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memperluas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dataset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menambah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variasi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37937" y="4198589"/>
            <a:ext cx="7639659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800" dirty="0" err="1">
                <a:solidFill>
                  <a:srgbClr val="3D4E5B"/>
                </a:solidFill>
                <a:latin typeface="DM Sans"/>
              </a:rPr>
              <a:t>Augmentasi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dilakukan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memanipulasi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transformasi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dimensi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gambar</a:t>
            </a:r>
            <a:endParaRPr lang="en-US" sz="2800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37937" y="5190646"/>
            <a:ext cx="7639659" cy="1407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800" dirty="0">
                <a:solidFill>
                  <a:srgbClr val="3D4E5B"/>
                </a:solidFill>
                <a:latin typeface="DM Sans"/>
              </a:rPr>
              <a:t>Model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dapat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belajar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fitur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lebih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umum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,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dapat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digeneralisasi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pada data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baru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, dan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membantu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800" dirty="0" err="1">
                <a:solidFill>
                  <a:srgbClr val="3D4E5B"/>
                </a:solidFill>
                <a:latin typeface="DM Sans"/>
              </a:rPr>
              <a:t>mengurangi</a:t>
            </a:r>
            <a:r>
              <a:rPr lang="en-US" sz="2800" dirty="0">
                <a:solidFill>
                  <a:srgbClr val="3D4E5B"/>
                </a:solidFill>
                <a:latin typeface="DM Sans"/>
              </a:rPr>
              <a:t> overfitting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37940" y="6676827"/>
            <a:ext cx="7639659" cy="69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3D4E5B"/>
                </a:solidFill>
                <a:latin typeface="DM Sans"/>
              </a:rPr>
              <a:t>Overfitting adalah kondisi di mana model machine learning belajar terlalu baik dari data latih sehingga performanya buruk ketika diaplikasikan pada data baru atau data uji</a:t>
            </a: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5211C781-B45D-3C58-5F1C-53B2D8212ADA}"/>
              </a:ext>
            </a:extLst>
          </p:cNvPr>
          <p:cNvSpPr/>
          <p:nvPr/>
        </p:nvSpPr>
        <p:spPr>
          <a:xfrm>
            <a:off x="-9640577" y="1780239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2E022239-6DD1-ED94-3B5C-2AC187A8CAEA}"/>
              </a:ext>
            </a:extLst>
          </p:cNvPr>
          <p:cNvSpPr/>
          <p:nvPr/>
        </p:nvSpPr>
        <p:spPr>
          <a:xfrm>
            <a:off x="-8588818" y="7669148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46887665-8560-65A2-1DBA-C9A59E739407}"/>
              </a:ext>
            </a:extLst>
          </p:cNvPr>
          <p:cNvSpPr/>
          <p:nvPr/>
        </p:nvSpPr>
        <p:spPr>
          <a:xfrm>
            <a:off x="18771538" y="7931247"/>
            <a:ext cx="3672648" cy="1438769"/>
          </a:xfrm>
          <a:custGeom>
            <a:avLst/>
            <a:gdLst/>
            <a:ahLst/>
            <a:cxnLst/>
            <a:rect l="l" t="t" r="r" b="b"/>
            <a:pathLst>
              <a:path w="3672648" h="1438769">
                <a:moveTo>
                  <a:pt x="0" y="0"/>
                </a:moveTo>
                <a:lnTo>
                  <a:pt x="3672648" y="0"/>
                </a:lnTo>
                <a:lnTo>
                  <a:pt x="3672648" y="1438769"/>
                </a:lnTo>
                <a:lnTo>
                  <a:pt x="0" y="1438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20418" y="5367611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349" y="1568835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4108" y="7457744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459137">
            <a:off x="475201" y="7817925"/>
            <a:ext cx="840378" cy="1323430"/>
          </a:xfrm>
          <a:custGeom>
            <a:avLst/>
            <a:gdLst/>
            <a:ahLst/>
            <a:cxnLst/>
            <a:rect l="l" t="t" r="r" b="b"/>
            <a:pathLst>
              <a:path w="840378" h="1323430">
                <a:moveTo>
                  <a:pt x="0" y="0"/>
                </a:moveTo>
                <a:lnTo>
                  <a:pt x="840379" y="0"/>
                </a:lnTo>
                <a:lnTo>
                  <a:pt x="840379" y="1323430"/>
                </a:lnTo>
                <a:lnTo>
                  <a:pt x="0" y="1323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84099" y="1883431"/>
            <a:ext cx="7715463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YOU ONLY LOOK ONCE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IX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37940" y="368330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dikenalkan pertama kali pada tahun 2015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40" y="4667316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Ekstraksi fitur &amp; proses klasifikasi dalam 1 network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37940" y="5648259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membagi gambar menjadi grid yang bertanggung jawab memprediksi objek › BB &amp; CS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7940" y="7095860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Proses threshold dan NMS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581563" y="7971914"/>
            <a:ext cx="3672648" cy="1438769"/>
          </a:xfrm>
          <a:custGeom>
            <a:avLst/>
            <a:gdLst/>
            <a:ahLst/>
            <a:cxnLst/>
            <a:rect l="l" t="t" r="r" b="b"/>
            <a:pathLst>
              <a:path w="3672648" h="1438769">
                <a:moveTo>
                  <a:pt x="0" y="0"/>
                </a:moveTo>
                <a:lnTo>
                  <a:pt x="3672648" y="0"/>
                </a:lnTo>
                <a:lnTo>
                  <a:pt x="3672648" y="1438769"/>
                </a:lnTo>
                <a:lnTo>
                  <a:pt x="0" y="1438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AF8CD9A5-472A-124D-98BD-66271B01974D}"/>
              </a:ext>
            </a:extLst>
          </p:cNvPr>
          <p:cNvSpPr/>
          <p:nvPr/>
        </p:nvSpPr>
        <p:spPr>
          <a:xfrm>
            <a:off x="888763" y="11037382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8850BA8E-B960-D4BD-510F-D9A04C6562FC}"/>
              </a:ext>
            </a:extLst>
          </p:cNvPr>
          <p:cNvSpPr/>
          <p:nvPr/>
        </p:nvSpPr>
        <p:spPr>
          <a:xfrm>
            <a:off x="5437534" y="11124047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DC7C081B-1E33-BC42-E478-D10CA0D63CBE}"/>
              </a:ext>
            </a:extLst>
          </p:cNvPr>
          <p:cNvSpPr/>
          <p:nvPr/>
        </p:nvSpPr>
        <p:spPr>
          <a:xfrm>
            <a:off x="9998003" y="10899897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5435A9DB-8EB4-DD93-1CB3-1C995AC0C873}"/>
              </a:ext>
            </a:extLst>
          </p:cNvPr>
          <p:cNvSpPr/>
          <p:nvPr/>
        </p:nvSpPr>
        <p:spPr>
          <a:xfrm>
            <a:off x="9008692" y="10788493"/>
            <a:ext cx="8768907" cy="3986760"/>
          </a:xfrm>
          <a:custGeom>
            <a:avLst/>
            <a:gdLst/>
            <a:ahLst/>
            <a:cxnLst/>
            <a:rect l="l" t="t" r="r" b="b"/>
            <a:pathLst>
              <a:path w="8768907" h="3986760">
                <a:moveTo>
                  <a:pt x="0" y="0"/>
                </a:moveTo>
                <a:lnTo>
                  <a:pt x="8768907" y="0"/>
                </a:lnTo>
                <a:lnTo>
                  <a:pt x="8768907" y="3986760"/>
                </a:lnTo>
                <a:lnTo>
                  <a:pt x="0" y="3986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1104</Words>
  <Application>Microsoft Office PowerPoint</Application>
  <PresentationFormat>Kustom</PresentationFormat>
  <Paragraphs>260</Paragraphs>
  <Slides>47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47</vt:i4>
      </vt:variant>
    </vt:vector>
  </HeadingPairs>
  <TitlesOfParts>
    <vt:vector size="54" baseType="lpstr">
      <vt:lpstr>DM Sans</vt:lpstr>
      <vt:lpstr>Arial</vt:lpstr>
      <vt:lpstr>Calibri</vt:lpstr>
      <vt:lpstr>Montserrat Bold</vt:lpstr>
      <vt:lpstr>DM Sans Bold</vt:lpstr>
      <vt:lpstr>DM Sans Italics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</dc:title>
  <cp:lastModifiedBy>Gabriel Advent</cp:lastModifiedBy>
  <cp:revision>4</cp:revision>
  <dcterms:created xsi:type="dcterms:W3CDTF">2006-08-16T00:00:00Z</dcterms:created>
  <dcterms:modified xsi:type="dcterms:W3CDTF">2024-06-03T14:28:07Z</dcterms:modified>
  <dc:identifier>DAGGtSry-CE</dc:identifier>
</cp:coreProperties>
</file>